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7" r:id="rId2"/>
  </p:sldMasterIdLst>
  <p:notesMasterIdLst>
    <p:notesMasterId r:id="rId96"/>
  </p:notesMasterIdLst>
  <p:sldIdLst>
    <p:sldId id="256" r:id="rId3"/>
    <p:sldId id="274" r:id="rId4"/>
    <p:sldId id="275" r:id="rId5"/>
    <p:sldId id="276"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12" r:id="rId31"/>
    <p:sldId id="313" r:id="rId32"/>
    <p:sldId id="311" r:id="rId33"/>
    <p:sldId id="302" r:id="rId34"/>
    <p:sldId id="303" r:id="rId35"/>
    <p:sldId id="304" r:id="rId36"/>
    <p:sldId id="305" r:id="rId37"/>
    <p:sldId id="306" r:id="rId38"/>
    <p:sldId id="307" r:id="rId39"/>
    <p:sldId id="308" r:id="rId40"/>
    <p:sldId id="309" r:id="rId41"/>
    <p:sldId id="263" r:id="rId42"/>
    <p:sldId id="346" r:id="rId43"/>
    <p:sldId id="347" r:id="rId44"/>
    <p:sldId id="348" r:id="rId45"/>
    <p:sldId id="349" r:id="rId46"/>
    <p:sldId id="350"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51" r:id="rId77"/>
    <p:sldId id="352" r:id="rId78"/>
    <p:sldId id="353" r:id="rId79"/>
    <p:sldId id="354" r:id="rId80"/>
    <p:sldId id="355" r:id="rId81"/>
    <p:sldId id="356" r:id="rId82"/>
    <p:sldId id="357" r:id="rId83"/>
    <p:sldId id="358" r:id="rId84"/>
    <p:sldId id="359" r:id="rId85"/>
    <p:sldId id="360" r:id="rId86"/>
    <p:sldId id="361" r:id="rId87"/>
    <p:sldId id="314" r:id="rId88"/>
    <p:sldId id="362" r:id="rId89"/>
    <p:sldId id="363" r:id="rId90"/>
    <p:sldId id="364" r:id="rId91"/>
    <p:sldId id="365" r:id="rId92"/>
    <p:sldId id="366" r:id="rId93"/>
    <p:sldId id="367" r:id="rId94"/>
    <p:sldId id="368"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AC6"/>
    <a:srgbClr val="FAFF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6" autoAdjust="0"/>
    <p:restoredTop sz="71154" autoAdjust="0"/>
  </p:normalViewPr>
  <p:slideViewPr>
    <p:cSldViewPr snapToGrid="0">
      <p:cViewPr>
        <p:scale>
          <a:sx n="100" d="100"/>
          <a:sy n="100" d="100"/>
        </p:scale>
        <p:origin x="1208"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tableStyles" Target="tableStyle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2635E9-E2F1-477F-9E32-A6528075554E}" type="datetimeFigureOut">
              <a:rPr lang="en-US" smtClean="0"/>
              <a:t>1/24/17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CAAC5F-1125-4DF0-B6F9-59B415EB34BE}" type="slidenum">
              <a:rPr lang="en-US" smtClean="0"/>
              <a:t>‹#›</a:t>
            </a:fld>
            <a:endParaRPr lang="en-US"/>
          </a:p>
        </p:txBody>
      </p:sp>
    </p:spTree>
    <p:extLst>
      <p:ext uri="{BB962C8B-B14F-4D97-AF65-F5344CB8AC3E}">
        <p14:creationId xmlns:p14="http://schemas.microsoft.com/office/powerpoint/2010/main" val="214996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fiddler2.com/fiddler2/" TargetMode="External"/><Relationship Id="rId4" Type="http://schemas.openxmlformats.org/officeDocument/2006/relationships/hyperlink" Target="http://www.charlesproxy.com/"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latin typeface="+mn-lt"/>
                <a:ea typeface="+mn-ea"/>
                <a:cs typeface="+mn-cs"/>
              </a:rPr>
              <a:t>There are also web debugging proxies, like </a:t>
            </a:r>
            <a:r>
              <a:rPr lang="en-US" sz="1200" b="1" i="1" kern="1200" dirty="0" smtClean="0">
                <a:solidFill>
                  <a:schemeClr val="tx1"/>
                </a:solidFill>
                <a:latin typeface="+mn-lt"/>
                <a:ea typeface="+mn-ea"/>
                <a:cs typeface="+mn-cs"/>
                <a:hlinkClick r:id="rId3"/>
              </a:rPr>
              <a:t>Fiddler on Windows and </a:t>
            </a:r>
            <a:r>
              <a:rPr lang="en-US" sz="1200" b="1" i="1" kern="1200" dirty="0" smtClean="0">
                <a:solidFill>
                  <a:schemeClr val="tx1"/>
                </a:solidFill>
                <a:latin typeface="+mn-lt"/>
                <a:ea typeface="+mn-ea"/>
                <a:cs typeface="+mn-cs"/>
                <a:hlinkClick r:id="rId4"/>
              </a:rPr>
              <a:t>Charles Proxy for OSX.</a:t>
            </a:r>
          </a:p>
          <a:p>
            <a:r>
              <a:rPr lang="en-US" sz="1200" i="0" kern="1200" dirty="0" smtClean="0">
                <a:solidFill>
                  <a:schemeClr val="tx1"/>
                </a:solidFill>
                <a:latin typeface="+mn-lt"/>
                <a:ea typeface="+mn-ea"/>
                <a:cs typeface="+mn-cs"/>
              </a:rPr>
              <a:t>URLs reveal the identity of the particular host with which we want to communicate, but the action that should be performed on the host is specified via HTTP verbs. Of course, there are several actions that a client would like the host to perform. HTTP has formalized on a few that capture the essentials that are universally applicable for all kinds of applications.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above four verbs are the most popular, and most tools and frameworks explicitly expose these request verbs. PUT and DELETE are sometimes considered specialized versions of the POST verb, and they may be packaged as </a:t>
            </a:r>
            <a:r>
              <a:rPr lang="en-US" sz="1200" kern="1200" dirty="0" err="1" smtClean="0">
                <a:solidFill>
                  <a:schemeClr val="tx1"/>
                </a:solidFill>
                <a:latin typeface="+mn-lt"/>
                <a:ea typeface="+mn-ea"/>
                <a:cs typeface="+mn-cs"/>
              </a:rPr>
              <a:t>POSTrequests</a:t>
            </a:r>
            <a:r>
              <a:rPr lang="en-US" sz="1200" kern="1200" dirty="0" smtClean="0">
                <a:solidFill>
                  <a:schemeClr val="tx1"/>
                </a:solidFill>
                <a:latin typeface="+mn-lt"/>
                <a:ea typeface="+mn-ea"/>
                <a:cs typeface="+mn-cs"/>
              </a:rPr>
              <a:t> with the payload containing the exact action: </a:t>
            </a:r>
            <a:r>
              <a:rPr lang="en-US" sz="1200" i="1" kern="1200" dirty="0" smtClean="0">
                <a:solidFill>
                  <a:schemeClr val="tx1"/>
                </a:solidFill>
                <a:latin typeface="+mn-lt"/>
                <a:ea typeface="+mn-ea"/>
                <a:cs typeface="+mn-cs"/>
              </a:rPr>
              <a:t>create</a:t>
            </a:r>
            <a:r>
              <a:rPr lang="en-US" sz="1200" i="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update</a:t>
            </a:r>
            <a:r>
              <a:rPr lang="en-US" sz="1200" i="0" kern="1200" dirty="0" smtClean="0">
                <a:solidFill>
                  <a:schemeClr val="tx1"/>
                </a:solidFill>
                <a:latin typeface="+mn-lt"/>
                <a:ea typeface="+mn-ea"/>
                <a:cs typeface="+mn-cs"/>
              </a:rPr>
              <a:t> or </a:t>
            </a:r>
            <a:r>
              <a:rPr lang="en-US" sz="1200" i="1" kern="1200" dirty="0" smtClean="0">
                <a:solidFill>
                  <a:schemeClr val="tx1"/>
                </a:solidFill>
                <a:latin typeface="+mn-lt"/>
                <a:ea typeface="+mn-ea"/>
                <a:cs typeface="+mn-cs"/>
              </a:rPr>
              <a:t>delete</a:t>
            </a:r>
            <a:r>
              <a:rPr lang="en-US" sz="1200" i="0" kern="120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11</a:t>
            </a:fld>
            <a:endParaRPr lang="en-US"/>
          </a:p>
        </p:txBody>
      </p:sp>
    </p:spTree>
    <p:extLst>
      <p:ext uri="{BB962C8B-B14F-4D97-AF65-F5344CB8AC3E}">
        <p14:creationId xmlns:p14="http://schemas.microsoft.com/office/powerpoint/2010/main" val="103033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Notice how each of the two counters maintains its independence from the other. Its environment during the call of the </a:t>
            </a:r>
            <a:r>
              <a:rPr lang="en-US" sz="1200" b="0" i="0" kern="1200" dirty="0" err="1" smtClean="0">
                <a:solidFill>
                  <a:schemeClr val="tx1"/>
                </a:solidFill>
                <a:effectLst/>
                <a:latin typeface="+mn-lt"/>
                <a:ea typeface="+mn-ea"/>
                <a:cs typeface="+mn-cs"/>
              </a:rPr>
              <a:t>makeCounter</a:t>
            </a:r>
            <a:r>
              <a:rPr lang="en-US" sz="1200" b="0" i="0" kern="1200" dirty="0" smtClean="0">
                <a:solidFill>
                  <a:schemeClr val="tx1"/>
                </a:solidFill>
                <a:effectLst/>
                <a:latin typeface="+mn-lt"/>
                <a:ea typeface="+mn-ea"/>
                <a:cs typeface="+mn-cs"/>
              </a:rPr>
              <a:t>() function is different each time. The closure variable </a:t>
            </a:r>
            <a:r>
              <a:rPr lang="en-US" sz="1200" b="0" i="0" kern="1200" dirty="0" err="1" smtClean="0">
                <a:solidFill>
                  <a:schemeClr val="tx1"/>
                </a:solidFill>
                <a:effectLst/>
                <a:latin typeface="+mn-lt"/>
                <a:ea typeface="+mn-ea"/>
                <a:cs typeface="+mn-cs"/>
              </a:rPr>
              <a:t>privateCounter</a:t>
            </a:r>
            <a:r>
              <a:rPr lang="en-US" sz="1200" b="0" i="0" kern="1200" dirty="0" smtClean="0">
                <a:solidFill>
                  <a:schemeClr val="tx1"/>
                </a:solidFill>
                <a:effectLst/>
                <a:latin typeface="+mn-lt"/>
                <a:ea typeface="+mn-ea"/>
                <a:cs typeface="+mn-cs"/>
              </a:rPr>
              <a:t> contains a different instance each time.</a:t>
            </a:r>
          </a:p>
          <a:p>
            <a:r>
              <a:rPr lang="en-US" sz="1200" b="0" i="0" kern="1200" dirty="0" smtClean="0">
                <a:solidFill>
                  <a:schemeClr val="tx1"/>
                </a:solidFill>
                <a:effectLst/>
                <a:latin typeface="+mn-lt"/>
                <a:ea typeface="+mn-ea"/>
                <a:cs typeface="+mn-cs"/>
              </a:rPr>
              <a:t>Using closures in this way provides a number of benefits that are normally associated with object oriented programming, in particular data hiding and encapsulation.</a:t>
            </a:r>
          </a:p>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90</a:t>
            </a:fld>
            <a:endParaRPr lang="en-US"/>
          </a:p>
        </p:txBody>
      </p:sp>
    </p:spTree>
    <p:extLst>
      <p:ext uri="{BB962C8B-B14F-4D97-AF65-F5344CB8AC3E}">
        <p14:creationId xmlns:p14="http://schemas.microsoft.com/office/powerpoint/2010/main" val="14695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helpText</a:t>
            </a:r>
            <a:r>
              <a:rPr lang="en-US" sz="1200" b="0" i="0" kern="1200" dirty="0" smtClean="0">
                <a:solidFill>
                  <a:schemeClr val="tx1"/>
                </a:solidFill>
                <a:effectLst/>
                <a:latin typeface="+mn-lt"/>
                <a:ea typeface="+mn-ea"/>
                <a:cs typeface="+mn-cs"/>
              </a:rPr>
              <a:t> array defines three helpful hints, each associated with the ID of an input field in the document. The loop cycles through these definitions, hooking up an </a:t>
            </a:r>
            <a:r>
              <a:rPr lang="en-US" sz="1200" b="0" i="0" kern="1200" dirty="0" err="1" smtClean="0">
                <a:solidFill>
                  <a:schemeClr val="tx1"/>
                </a:solidFill>
                <a:effectLst/>
                <a:latin typeface="+mn-lt"/>
                <a:ea typeface="+mn-ea"/>
                <a:cs typeface="+mn-cs"/>
              </a:rPr>
              <a:t>onfocus</a:t>
            </a:r>
            <a:r>
              <a:rPr lang="en-US" sz="1200" b="0" i="0" kern="1200" dirty="0" smtClean="0">
                <a:solidFill>
                  <a:schemeClr val="tx1"/>
                </a:solidFill>
                <a:effectLst/>
                <a:latin typeface="+mn-lt"/>
                <a:ea typeface="+mn-ea"/>
                <a:cs typeface="+mn-cs"/>
              </a:rPr>
              <a:t> event to each one that shows the associated help method.</a:t>
            </a:r>
          </a:p>
          <a:p>
            <a:r>
              <a:rPr lang="en-US" sz="1200" b="0" i="0" kern="1200" dirty="0" smtClean="0">
                <a:solidFill>
                  <a:schemeClr val="tx1"/>
                </a:solidFill>
                <a:effectLst/>
                <a:latin typeface="+mn-lt"/>
                <a:ea typeface="+mn-ea"/>
                <a:cs typeface="+mn-cs"/>
              </a:rPr>
              <a:t>If you try this code out, you'll see that it doesn't work as expected. No matter what field you focus on, the message about your age will be displayed.</a:t>
            </a:r>
          </a:p>
          <a:p>
            <a:r>
              <a:rPr lang="en-US" sz="1200" b="0" i="0" kern="1200" dirty="0" smtClean="0">
                <a:solidFill>
                  <a:schemeClr val="tx1"/>
                </a:solidFill>
                <a:effectLst/>
                <a:latin typeface="+mn-lt"/>
                <a:ea typeface="+mn-ea"/>
                <a:cs typeface="+mn-cs"/>
              </a:rPr>
              <a:t>The reason for this is that the functions assigned to </a:t>
            </a:r>
            <a:r>
              <a:rPr lang="en-US" sz="1200" b="0" i="0" kern="1200" dirty="0" err="1" smtClean="0">
                <a:solidFill>
                  <a:schemeClr val="tx1"/>
                </a:solidFill>
                <a:effectLst/>
                <a:latin typeface="+mn-lt"/>
                <a:ea typeface="+mn-ea"/>
                <a:cs typeface="+mn-cs"/>
              </a:rPr>
              <a:t>onfocus</a:t>
            </a:r>
            <a:r>
              <a:rPr lang="en-US" sz="1200" b="0" i="0" kern="1200" dirty="0" smtClean="0">
                <a:solidFill>
                  <a:schemeClr val="tx1"/>
                </a:solidFill>
                <a:effectLst/>
                <a:latin typeface="+mn-lt"/>
                <a:ea typeface="+mn-ea"/>
                <a:cs typeface="+mn-cs"/>
              </a:rPr>
              <a:t> are closures; they consist of the function definition and the captured environment from the </a:t>
            </a:r>
            <a:r>
              <a:rPr lang="en-US" sz="1200" b="0" i="0" kern="1200" dirty="0" err="1" smtClean="0">
                <a:solidFill>
                  <a:schemeClr val="tx1"/>
                </a:solidFill>
                <a:effectLst/>
                <a:latin typeface="+mn-lt"/>
                <a:ea typeface="+mn-ea"/>
                <a:cs typeface="+mn-cs"/>
              </a:rPr>
              <a:t>setupHelp</a:t>
            </a:r>
            <a:r>
              <a:rPr lang="en-US" sz="1200" b="0" i="0" kern="1200" dirty="0" smtClean="0">
                <a:solidFill>
                  <a:schemeClr val="tx1"/>
                </a:solidFill>
                <a:effectLst/>
                <a:latin typeface="+mn-lt"/>
                <a:ea typeface="+mn-ea"/>
                <a:cs typeface="+mn-cs"/>
              </a:rPr>
              <a:t> function's scope. Three closures have been created by the loop, but each one shares the same single environment which has a variable with changing values (</a:t>
            </a:r>
            <a:r>
              <a:rPr lang="en-US" sz="1200" b="0" i="0" kern="1200" dirty="0" err="1" smtClean="0">
                <a:solidFill>
                  <a:schemeClr val="tx1"/>
                </a:solidFill>
                <a:effectLst/>
                <a:latin typeface="+mn-lt"/>
                <a:ea typeface="+mn-ea"/>
                <a:cs typeface="+mn-cs"/>
              </a:rPr>
              <a:t>item.help</a:t>
            </a:r>
            <a:r>
              <a:rPr lang="en-US" sz="1200" b="0" i="0" kern="1200" dirty="0" smtClean="0">
                <a:solidFill>
                  <a:schemeClr val="tx1"/>
                </a:solidFill>
                <a:effectLst/>
                <a:latin typeface="+mn-lt"/>
                <a:ea typeface="+mn-ea"/>
                <a:cs typeface="+mn-cs"/>
              </a:rPr>
              <a:t>). When the </a:t>
            </a:r>
            <a:r>
              <a:rPr lang="en-US" sz="1200" b="0" i="0" kern="1200" dirty="0" err="1" smtClean="0">
                <a:solidFill>
                  <a:schemeClr val="tx1"/>
                </a:solidFill>
                <a:effectLst/>
                <a:latin typeface="+mn-lt"/>
                <a:ea typeface="+mn-ea"/>
                <a:cs typeface="+mn-cs"/>
              </a:rPr>
              <a:t>onfocus</a:t>
            </a:r>
            <a:r>
              <a:rPr lang="en-US" sz="1200" b="0" i="0" kern="1200" dirty="0" smtClean="0">
                <a:solidFill>
                  <a:schemeClr val="tx1"/>
                </a:solidFill>
                <a:effectLst/>
                <a:latin typeface="+mn-lt"/>
                <a:ea typeface="+mn-ea"/>
                <a:cs typeface="+mn-cs"/>
              </a:rPr>
              <a:t> callbacks are executed, accessing </a:t>
            </a:r>
            <a:r>
              <a:rPr lang="en-US" sz="1200" b="0" i="0" kern="1200" dirty="0" err="1" smtClean="0">
                <a:solidFill>
                  <a:schemeClr val="tx1"/>
                </a:solidFill>
                <a:effectLst/>
                <a:latin typeface="+mn-lt"/>
                <a:ea typeface="+mn-ea"/>
                <a:cs typeface="+mn-cs"/>
              </a:rPr>
              <a:t>item.help</a:t>
            </a:r>
            <a:r>
              <a:rPr lang="en-US" sz="1200" b="0" i="0" kern="1200" dirty="0" smtClean="0">
                <a:solidFill>
                  <a:schemeClr val="tx1"/>
                </a:solidFill>
                <a:effectLst/>
                <a:latin typeface="+mn-lt"/>
                <a:ea typeface="+mn-ea"/>
                <a:cs typeface="+mn-cs"/>
              </a:rPr>
              <a:t> at that moment causes this </a:t>
            </a:r>
            <a:r>
              <a:rPr lang="en-US" sz="1200" b="0" i="0" kern="1200" dirty="0" err="1" smtClean="0">
                <a:solidFill>
                  <a:schemeClr val="tx1"/>
                </a:solidFill>
                <a:effectLst/>
                <a:latin typeface="+mn-lt"/>
                <a:ea typeface="+mn-ea"/>
                <a:cs typeface="+mn-cs"/>
              </a:rPr>
              <a:t>behaviour</a:t>
            </a:r>
            <a:r>
              <a:rPr lang="en-US" sz="1200" b="0" i="0" kern="1200" dirty="0" smtClean="0">
                <a:solidFill>
                  <a:schemeClr val="tx1"/>
                </a:solidFill>
                <a:effectLst/>
                <a:latin typeface="+mn-lt"/>
                <a:ea typeface="+mn-ea"/>
                <a:cs typeface="+mn-cs"/>
              </a:rPr>
              <a:t> (indeed, as the value of the variable is only accessed/calculated at runtime), as the loop has run its course by that time, and the item variable object (shared by all three closures) has been left pointing to the last entry in the </a:t>
            </a:r>
            <a:r>
              <a:rPr lang="en-US" sz="1200" b="0" i="0" kern="1200" dirty="0" err="1" smtClean="0">
                <a:solidFill>
                  <a:schemeClr val="tx1"/>
                </a:solidFill>
                <a:effectLst/>
                <a:latin typeface="+mn-lt"/>
                <a:ea typeface="+mn-ea"/>
                <a:cs typeface="+mn-cs"/>
              </a:rPr>
              <a:t>helpText</a:t>
            </a:r>
            <a:r>
              <a:rPr lang="en-US" sz="1200" b="0" i="0" kern="1200" dirty="0" smtClean="0">
                <a:solidFill>
                  <a:schemeClr val="tx1"/>
                </a:solidFill>
                <a:effectLst/>
                <a:latin typeface="+mn-lt"/>
                <a:ea typeface="+mn-ea"/>
                <a:cs typeface="+mn-cs"/>
              </a:rPr>
              <a:t> list.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CAAC5F-1125-4DF0-B6F9-59B415EB34BE}" type="slidenum">
              <a:rPr lang="en-US" smtClean="0"/>
              <a:t>91</a:t>
            </a:fld>
            <a:endParaRPr lang="en-US"/>
          </a:p>
        </p:txBody>
      </p:sp>
    </p:spTree>
    <p:extLst>
      <p:ext uri="{BB962C8B-B14F-4D97-AF65-F5344CB8AC3E}">
        <p14:creationId xmlns:p14="http://schemas.microsoft.com/office/powerpoint/2010/main" val="131440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Rather than the callbacks all sharing a single environment, the anonymous closure function creates </a:t>
            </a:r>
            <a:r>
              <a:rPr lang="en-US" sz="1200" b="0" i="1" kern="1200" dirty="0" smtClean="0">
                <a:solidFill>
                  <a:schemeClr val="tx1"/>
                </a:solidFill>
                <a:effectLst/>
                <a:latin typeface="+mn-lt"/>
                <a:ea typeface="+mn-ea"/>
                <a:cs typeface="+mn-cs"/>
              </a:rPr>
              <a:t>a new environment</a:t>
            </a:r>
            <a:r>
              <a:rPr lang="en-US" sz="1200" b="0" i="0" kern="1200" dirty="0" smtClean="0">
                <a:solidFill>
                  <a:schemeClr val="tx1"/>
                </a:solidFill>
                <a:effectLst/>
                <a:latin typeface="+mn-lt"/>
                <a:ea typeface="+mn-ea"/>
                <a:cs typeface="+mn-cs"/>
              </a:rPr>
              <a:t> for each one in which help refers to the corresponding string from the </a:t>
            </a:r>
            <a:r>
              <a:rPr lang="en-US" sz="1200" b="0" i="0" kern="1200" dirty="0" err="1" smtClean="0">
                <a:solidFill>
                  <a:schemeClr val="tx1"/>
                </a:solidFill>
                <a:effectLst/>
                <a:latin typeface="+mn-lt"/>
                <a:ea typeface="+mn-ea"/>
                <a:cs typeface="+mn-cs"/>
              </a:rPr>
              <a:t>helpText</a:t>
            </a:r>
            <a:r>
              <a:rPr lang="en-US" sz="1200" b="0" i="0" kern="1200" dirty="0" smtClean="0">
                <a:solidFill>
                  <a:schemeClr val="tx1"/>
                </a:solidFill>
                <a:effectLst/>
                <a:latin typeface="+mn-lt"/>
                <a:ea typeface="+mn-ea"/>
                <a:cs typeface="+mn-cs"/>
              </a:rPr>
              <a:t> array.</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CAAC5F-1125-4DF0-B6F9-59B415EB34BE}" type="slidenum">
              <a:rPr lang="en-US" smtClean="0"/>
              <a:t>92</a:t>
            </a:fld>
            <a:endParaRPr lang="en-US"/>
          </a:p>
        </p:txBody>
      </p:sp>
    </p:spTree>
    <p:extLst>
      <p:ext uri="{BB962C8B-B14F-4D97-AF65-F5344CB8AC3E}">
        <p14:creationId xmlns:p14="http://schemas.microsoft.com/office/powerpoint/2010/main" val="1181317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ES6 Fix</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above case, we used let instead of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so every closure will bind the every block scoped variable, so it will work perfectly without using any extra closure.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CAAC5F-1125-4DF0-B6F9-59B415EB34BE}" type="slidenum">
              <a:rPr lang="en-US" smtClean="0"/>
              <a:t>93</a:t>
            </a:fld>
            <a:endParaRPr lang="en-US"/>
          </a:p>
        </p:txBody>
      </p:sp>
    </p:spTree>
    <p:extLst>
      <p:ext uri="{BB962C8B-B14F-4D97-AF65-F5344CB8AC3E}">
        <p14:creationId xmlns:p14="http://schemas.microsoft.com/office/powerpoint/2010/main" val="1906052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SP is the space separator between the tokens. HTTP-Version is specified </a:t>
            </a:r>
            <a:r>
              <a:rPr lang="en-US" sz="1200" kern="1200" dirty="0" err="1" smtClean="0">
                <a:solidFill>
                  <a:schemeClr val="tx1"/>
                </a:solidFill>
                <a:latin typeface="+mn-lt"/>
                <a:ea typeface="+mn-ea"/>
                <a:cs typeface="+mn-cs"/>
              </a:rPr>
              <a:t>as</a:t>
            </a:r>
            <a:r>
              <a:rPr lang="en-US" sz="1200" i="1" kern="1200" dirty="0" err="1" smtClean="0">
                <a:solidFill>
                  <a:schemeClr val="tx1"/>
                </a:solidFill>
                <a:latin typeface="+mn-lt"/>
                <a:ea typeface="+mn-ea"/>
                <a:cs typeface="+mn-cs"/>
              </a:rPr>
              <a:t>"HTTP</a:t>
            </a:r>
            <a:r>
              <a:rPr lang="en-US" sz="1200" i="1" kern="1200" dirty="0" smtClean="0">
                <a:solidFill>
                  <a:schemeClr val="tx1"/>
                </a:solidFill>
                <a:latin typeface="+mn-lt"/>
                <a:ea typeface="+mn-ea"/>
                <a:cs typeface="+mn-cs"/>
              </a:rPr>
              <a:t>/1.1"</a:t>
            </a:r>
            <a:r>
              <a:rPr lang="en-US" sz="1200" i="0" kern="1200" dirty="0" smtClean="0">
                <a:solidFill>
                  <a:schemeClr val="tx1"/>
                </a:solidFill>
                <a:latin typeface="+mn-lt"/>
                <a:ea typeface="+mn-ea"/>
                <a:cs typeface="+mn-cs"/>
              </a:rPr>
              <a:t> and then followed by a new line</a:t>
            </a:r>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25</a:t>
            </a:fld>
            <a:endParaRPr lang="en-US"/>
          </a:p>
        </p:txBody>
      </p:sp>
    </p:spTree>
    <p:extLst>
      <p:ext uri="{BB962C8B-B14F-4D97-AF65-F5344CB8AC3E}">
        <p14:creationId xmlns:p14="http://schemas.microsoft.com/office/powerpoint/2010/main" val="47756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41</a:t>
            </a:fld>
            <a:endParaRPr lang="en-US"/>
          </a:p>
        </p:txBody>
      </p:sp>
    </p:spTree>
    <p:extLst>
      <p:ext uri="{BB962C8B-B14F-4D97-AF65-F5344CB8AC3E}">
        <p14:creationId xmlns:p14="http://schemas.microsoft.com/office/powerpoint/2010/main" val="165167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42</a:t>
            </a:fld>
            <a:endParaRPr lang="en-US"/>
          </a:p>
        </p:txBody>
      </p:sp>
    </p:spTree>
    <p:extLst>
      <p:ext uri="{BB962C8B-B14F-4D97-AF65-F5344CB8AC3E}">
        <p14:creationId xmlns:p14="http://schemas.microsoft.com/office/powerpoint/2010/main" val="191216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43</a:t>
            </a:fld>
            <a:endParaRPr lang="en-US"/>
          </a:p>
        </p:txBody>
      </p:sp>
    </p:spTree>
    <p:extLst>
      <p:ext uri="{BB962C8B-B14F-4D97-AF65-F5344CB8AC3E}">
        <p14:creationId xmlns:p14="http://schemas.microsoft.com/office/powerpoint/2010/main" val="73083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44</a:t>
            </a:fld>
            <a:endParaRPr lang="en-US"/>
          </a:p>
        </p:txBody>
      </p:sp>
    </p:spTree>
    <p:extLst>
      <p:ext uri="{BB962C8B-B14F-4D97-AF65-F5344CB8AC3E}">
        <p14:creationId xmlns:p14="http://schemas.microsoft.com/office/powerpoint/2010/main" val="228217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init</a:t>
            </a:r>
            <a:r>
              <a:rPr lang="en-US" dirty="0" smtClean="0"/>
              <a:t>()</a:t>
            </a:r>
            <a:r>
              <a:rPr lang="en-US" sz="1200" b="0" i="0" kern="1200" dirty="0" smtClean="0">
                <a:solidFill>
                  <a:schemeClr val="tx1"/>
                </a:solidFill>
                <a:effectLst/>
                <a:latin typeface="+mn-lt"/>
                <a:ea typeface="+mn-ea"/>
                <a:cs typeface="+mn-cs"/>
              </a:rPr>
              <a:t> creates a local variable </a:t>
            </a:r>
            <a:r>
              <a:rPr lang="en-US" dirty="0" smtClean="0"/>
              <a:t>name</a:t>
            </a:r>
            <a:r>
              <a:rPr lang="en-US" sz="1200" b="0" i="0" kern="1200" dirty="0" smtClean="0">
                <a:solidFill>
                  <a:schemeClr val="tx1"/>
                </a:solidFill>
                <a:effectLst/>
                <a:latin typeface="+mn-lt"/>
                <a:ea typeface="+mn-ea"/>
                <a:cs typeface="+mn-cs"/>
              </a:rPr>
              <a:t> and then a function called </a:t>
            </a:r>
            <a:r>
              <a:rPr lang="en-US" dirty="0" err="1" smtClean="0"/>
              <a:t>displayName</a:t>
            </a:r>
            <a:r>
              <a:rPr lang="en-US" dirty="0" smtClean="0"/>
              <a:t>()</a:t>
            </a:r>
            <a:r>
              <a:rPr lang="en-US" sz="1200" b="0" i="0" kern="1200" dirty="0" smtClean="0">
                <a:solidFill>
                  <a:schemeClr val="tx1"/>
                </a:solidFill>
                <a:effectLst/>
                <a:latin typeface="+mn-lt"/>
                <a:ea typeface="+mn-ea"/>
                <a:cs typeface="+mn-cs"/>
              </a:rPr>
              <a:t>. </a:t>
            </a:r>
            <a:r>
              <a:rPr lang="en-US" dirty="0" err="1" smtClean="0"/>
              <a:t>displayName</a:t>
            </a:r>
            <a:r>
              <a:rPr lang="en-US" dirty="0" smtClean="0"/>
              <a:t>()</a:t>
            </a:r>
            <a:r>
              <a:rPr lang="en-US" sz="1200" b="0" i="0" kern="1200" dirty="0" smtClean="0">
                <a:solidFill>
                  <a:schemeClr val="tx1"/>
                </a:solidFill>
                <a:effectLst/>
                <a:latin typeface="+mn-lt"/>
                <a:ea typeface="+mn-ea"/>
                <a:cs typeface="+mn-cs"/>
              </a:rPr>
              <a:t> is an inner function that is defined inside </a:t>
            </a:r>
            <a:r>
              <a:rPr lang="en-US" dirty="0" err="1" smtClean="0"/>
              <a:t>init</a:t>
            </a:r>
            <a:r>
              <a:rPr lang="en-US" dirty="0" smtClean="0"/>
              <a:t>()</a:t>
            </a:r>
            <a:r>
              <a:rPr lang="en-US" sz="1200" b="0" i="0" kern="1200" dirty="0" smtClean="0">
                <a:solidFill>
                  <a:schemeClr val="tx1"/>
                </a:solidFill>
                <a:effectLst/>
                <a:latin typeface="+mn-lt"/>
                <a:ea typeface="+mn-ea"/>
                <a:cs typeface="+mn-cs"/>
              </a:rPr>
              <a:t> and is only available within the body of that function. </a:t>
            </a:r>
            <a:r>
              <a:rPr lang="en-US" dirty="0" err="1" smtClean="0"/>
              <a:t>displayName</a:t>
            </a:r>
            <a:r>
              <a:rPr lang="en-US" dirty="0" smtClean="0"/>
              <a:t>()</a:t>
            </a:r>
            <a:r>
              <a:rPr lang="en-US" sz="1200" b="0" i="0" kern="1200" dirty="0" smtClean="0">
                <a:solidFill>
                  <a:schemeClr val="tx1"/>
                </a:solidFill>
                <a:effectLst/>
                <a:latin typeface="+mn-lt"/>
                <a:ea typeface="+mn-ea"/>
                <a:cs typeface="+mn-cs"/>
              </a:rPr>
              <a:t> has no local variables of its own, however it has access to the variables of outer functions and so can use the variable </a:t>
            </a:r>
            <a:r>
              <a:rPr lang="en-US" dirty="0" smtClean="0"/>
              <a:t>name</a:t>
            </a:r>
            <a:r>
              <a:rPr lang="en-US" sz="1200" b="0" i="0" kern="1200" dirty="0" smtClean="0">
                <a:solidFill>
                  <a:schemeClr val="tx1"/>
                </a:solidFill>
                <a:effectLst/>
                <a:latin typeface="+mn-lt"/>
                <a:ea typeface="+mn-ea"/>
                <a:cs typeface="+mn-cs"/>
              </a:rPr>
              <a:t> declared in the parent function.</a:t>
            </a:r>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87</a:t>
            </a:fld>
            <a:endParaRPr lang="en-US"/>
          </a:p>
        </p:txBody>
      </p:sp>
    </p:spTree>
    <p:extLst>
      <p:ext uri="{BB962C8B-B14F-4D97-AF65-F5344CB8AC3E}">
        <p14:creationId xmlns:p14="http://schemas.microsoft.com/office/powerpoint/2010/main" val="83306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run this code it will have exactly the same effect as the previous </a:t>
            </a:r>
            <a:r>
              <a:rPr lang="en-US" sz="1200" b="0" i="0" kern="1200" dirty="0" err="1" smtClean="0">
                <a:solidFill>
                  <a:schemeClr val="tx1"/>
                </a:solidFill>
                <a:effectLst/>
                <a:latin typeface="+mn-lt"/>
                <a:ea typeface="+mn-ea"/>
                <a:cs typeface="+mn-cs"/>
              </a:rPr>
              <a:t>init</a:t>
            </a:r>
            <a:r>
              <a:rPr lang="en-US" sz="1200" b="0" i="0" kern="1200" dirty="0" smtClean="0">
                <a:solidFill>
                  <a:schemeClr val="tx1"/>
                </a:solidFill>
                <a:effectLst/>
                <a:latin typeface="+mn-lt"/>
                <a:ea typeface="+mn-ea"/>
                <a:cs typeface="+mn-cs"/>
              </a:rPr>
              <a:t>() example: the string "Mozilla" will be displayed in a JavaScript alert box. What's different — and interesting — is that the </a:t>
            </a:r>
            <a:r>
              <a:rPr lang="en-US" sz="1200" b="0" i="0" kern="1200" dirty="0" err="1" smtClean="0">
                <a:solidFill>
                  <a:schemeClr val="tx1"/>
                </a:solidFill>
                <a:effectLst/>
                <a:latin typeface="+mn-lt"/>
                <a:ea typeface="+mn-ea"/>
                <a:cs typeface="+mn-cs"/>
              </a:rPr>
              <a:t>displayName</a:t>
            </a:r>
            <a:r>
              <a:rPr lang="en-US" sz="1200" b="0" i="0" kern="1200" dirty="0" smtClean="0">
                <a:solidFill>
                  <a:schemeClr val="tx1"/>
                </a:solidFill>
                <a:effectLst/>
                <a:latin typeface="+mn-lt"/>
                <a:ea typeface="+mn-ea"/>
                <a:cs typeface="+mn-cs"/>
              </a:rPr>
              <a:t>() inner function was returned from the outer function before being executed.</a:t>
            </a:r>
          </a:p>
          <a:p>
            <a:r>
              <a:rPr lang="en-US" sz="1200" b="0" i="0" kern="1200" dirty="0" smtClean="0">
                <a:solidFill>
                  <a:schemeClr val="tx1"/>
                </a:solidFill>
                <a:effectLst/>
                <a:latin typeface="+mn-lt"/>
                <a:ea typeface="+mn-ea"/>
                <a:cs typeface="+mn-cs"/>
              </a:rPr>
              <a:t>That the code still works may seem unintuitive. In languages without lexical closures, the local variables within a function only exist for the duration of that function's execution.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a:t>
            </a:r>
            <a:r>
              <a:rPr lang="en-US" sz="1200" b="0" i="0" kern="1200" dirty="0" err="1" smtClean="0">
                <a:solidFill>
                  <a:schemeClr val="tx1"/>
                </a:solidFill>
                <a:effectLst/>
                <a:latin typeface="+mn-lt"/>
                <a:ea typeface="+mn-ea"/>
                <a:cs typeface="+mn-cs"/>
              </a:rPr>
              <a:t>makeFunc</a:t>
            </a:r>
            <a:r>
              <a:rPr lang="en-US" sz="1200" b="0" i="0" kern="1200" dirty="0" smtClean="0">
                <a:solidFill>
                  <a:schemeClr val="tx1"/>
                </a:solidFill>
                <a:effectLst/>
                <a:latin typeface="+mn-lt"/>
                <a:ea typeface="+mn-ea"/>
                <a:cs typeface="+mn-cs"/>
              </a:rPr>
              <a:t>() has finished executing, it is reasonable to expect that the name variable will no longer be accessible. Since the code still works as expected, this is obviously not the case in JavaScript.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reason is that functions in JavaScript form closures. A closure is the combination of a function and the lexical environment (or simply "environment") within which that function was declared. The environment consists of any local variables that were in-scope at the time that the closure was created. In this case, </a:t>
            </a:r>
            <a:r>
              <a:rPr lang="en-US" sz="1200" b="0" i="0" kern="1200" dirty="0" err="1" smtClean="0">
                <a:solidFill>
                  <a:schemeClr val="tx1"/>
                </a:solidFill>
                <a:effectLst/>
                <a:latin typeface="+mn-lt"/>
                <a:ea typeface="+mn-ea"/>
                <a:cs typeface="+mn-cs"/>
              </a:rPr>
              <a:t>myFunc</a:t>
            </a:r>
            <a:r>
              <a:rPr lang="en-US" sz="1200" b="0" i="0" kern="1200" dirty="0" smtClean="0">
                <a:solidFill>
                  <a:schemeClr val="tx1"/>
                </a:solidFill>
                <a:effectLst/>
                <a:latin typeface="+mn-lt"/>
                <a:ea typeface="+mn-ea"/>
                <a:cs typeface="+mn-cs"/>
              </a:rPr>
              <a:t> is a reference to the instance of the function </a:t>
            </a:r>
            <a:r>
              <a:rPr lang="en-US" sz="1200" b="0" i="0" kern="1200" dirty="0" err="1" smtClean="0">
                <a:solidFill>
                  <a:schemeClr val="tx1"/>
                </a:solidFill>
                <a:effectLst/>
                <a:latin typeface="+mn-lt"/>
                <a:ea typeface="+mn-ea"/>
                <a:cs typeface="+mn-cs"/>
              </a:rPr>
              <a:t>displayName</a:t>
            </a:r>
            <a:r>
              <a:rPr lang="en-US" sz="1200" b="0" i="0" kern="1200" dirty="0" smtClean="0">
                <a:solidFill>
                  <a:schemeClr val="tx1"/>
                </a:solidFill>
                <a:effectLst/>
                <a:latin typeface="+mn-lt"/>
                <a:ea typeface="+mn-ea"/>
                <a:cs typeface="+mn-cs"/>
              </a:rPr>
              <a:t> created when </a:t>
            </a:r>
            <a:r>
              <a:rPr lang="en-US" sz="1200" b="0" i="0" kern="1200" dirty="0" err="1" smtClean="0">
                <a:solidFill>
                  <a:schemeClr val="tx1"/>
                </a:solidFill>
                <a:effectLst/>
                <a:latin typeface="+mn-lt"/>
                <a:ea typeface="+mn-ea"/>
                <a:cs typeface="+mn-cs"/>
              </a:rPr>
              <a:t>makeFunc</a:t>
            </a:r>
            <a:r>
              <a:rPr lang="en-US" sz="1200" b="0" i="0" kern="1200" dirty="0" smtClean="0">
                <a:solidFill>
                  <a:schemeClr val="tx1"/>
                </a:solidFill>
                <a:effectLst/>
                <a:latin typeface="+mn-lt"/>
                <a:ea typeface="+mn-ea"/>
                <a:cs typeface="+mn-cs"/>
              </a:rPr>
              <a:t> is run. The instance of </a:t>
            </a:r>
            <a:r>
              <a:rPr lang="en-US" sz="1200" b="0" i="0" kern="1200" dirty="0" err="1" smtClean="0">
                <a:solidFill>
                  <a:schemeClr val="tx1"/>
                </a:solidFill>
                <a:effectLst/>
                <a:latin typeface="+mn-lt"/>
                <a:ea typeface="+mn-ea"/>
                <a:cs typeface="+mn-cs"/>
              </a:rPr>
              <a:t>displayName</a:t>
            </a:r>
            <a:r>
              <a:rPr lang="en-US" sz="1200" b="0" i="0" kern="1200" dirty="0" smtClean="0">
                <a:solidFill>
                  <a:schemeClr val="tx1"/>
                </a:solidFill>
                <a:effectLst/>
                <a:latin typeface="+mn-lt"/>
                <a:ea typeface="+mn-ea"/>
                <a:cs typeface="+mn-cs"/>
              </a:rPr>
              <a:t> maintains a reference to its lexical environment, within which the variable name exists. Hence when invoking </a:t>
            </a:r>
            <a:r>
              <a:rPr lang="en-US" sz="1200" b="0" i="0" kern="1200" dirty="0" err="1" smtClean="0">
                <a:solidFill>
                  <a:schemeClr val="tx1"/>
                </a:solidFill>
                <a:effectLst/>
                <a:latin typeface="+mn-lt"/>
                <a:ea typeface="+mn-ea"/>
                <a:cs typeface="+mn-cs"/>
              </a:rPr>
              <a:t>myFunc</a:t>
            </a:r>
            <a:r>
              <a:rPr lang="en-US" sz="1200" b="0" i="0" kern="1200" dirty="0" smtClean="0">
                <a:solidFill>
                  <a:schemeClr val="tx1"/>
                </a:solidFill>
                <a:effectLst/>
                <a:latin typeface="+mn-lt"/>
                <a:ea typeface="+mn-ea"/>
                <a:cs typeface="+mn-cs"/>
              </a:rPr>
              <a:t>, the variable name remains available for use and "Mozilla" is passed to alert.</a:t>
            </a:r>
          </a:p>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88</a:t>
            </a:fld>
            <a:endParaRPr lang="en-US"/>
          </a:p>
        </p:txBody>
      </p:sp>
    </p:spTree>
    <p:extLst>
      <p:ext uri="{BB962C8B-B14F-4D97-AF65-F5344CB8AC3E}">
        <p14:creationId xmlns:p14="http://schemas.microsoft.com/office/powerpoint/2010/main" val="1381567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this example, we have defined a function </a:t>
            </a:r>
            <a:r>
              <a:rPr lang="en-US" sz="1200" b="0" i="0" kern="1200" dirty="0" err="1" smtClean="0">
                <a:solidFill>
                  <a:schemeClr val="tx1"/>
                </a:solidFill>
                <a:effectLst/>
                <a:latin typeface="+mn-lt"/>
                <a:ea typeface="+mn-ea"/>
                <a:cs typeface="+mn-cs"/>
              </a:rPr>
              <a:t>makeAdder</a:t>
            </a:r>
            <a:r>
              <a:rPr lang="en-US" sz="1200" b="0" i="0" kern="1200" dirty="0" smtClean="0">
                <a:solidFill>
                  <a:schemeClr val="tx1"/>
                </a:solidFill>
                <a:effectLst/>
                <a:latin typeface="+mn-lt"/>
                <a:ea typeface="+mn-ea"/>
                <a:cs typeface="+mn-cs"/>
              </a:rPr>
              <a:t>(x) which takes a single argument x and returns a new function. The function it returns takes a single argument y, and returns the sum of x and y.</a:t>
            </a:r>
          </a:p>
          <a:p>
            <a:r>
              <a:rPr lang="en-US" sz="1200" b="0" i="0" kern="1200" dirty="0" smtClean="0">
                <a:solidFill>
                  <a:schemeClr val="tx1"/>
                </a:solidFill>
                <a:effectLst/>
                <a:latin typeface="+mn-lt"/>
                <a:ea typeface="+mn-ea"/>
                <a:cs typeface="+mn-cs"/>
              </a:rPr>
              <a:t>In essence, </a:t>
            </a:r>
            <a:r>
              <a:rPr lang="en-US" sz="1200" b="0" i="0" kern="1200" dirty="0" err="1" smtClean="0">
                <a:solidFill>
                  <a:schemeClr val="tx1"/>
                </a:solidFill>
                <a:effectLst/>
                <a:latin typeface="+mn-lt"/>
                <a:ea typeface="+mn-ea"/>
                <a:cs typeface="+mn-cs"/>
              </a:rPr>
              <a:t>makeAdder</a:t>
            </a:r>
            <a:r>
              <a:rPr lang="en-US" sz="1200" b="0" i="0" kern="1200" dirty="0" smtClean="0">
                <a:solidFill>
                  <a:schemeClr val="tx1"/>
                </a:solidFill>
                <a:effectLst/>
                <a:latin typeface="+mn-lt"/>
                <a:ea typeface="+mn-ea"/>
                <a:cs typeface="+mn-cs"/>
              </a:rPr>
              <a:t> is a function factory — it creates functions which can add a specific value to their argument. In the above example we use our function factory to create two new functions — one that adds 5 to its argument, and one that adds 10.</a:t>
            </a:r>
          </a:p>
          <a:p>
            <a:r>
              <a:rPr lang="en-US" sz="1200" b="0" i="0" kern="1200" dirty="0" smtClean="0">
                <a:solidFill>
                  <a:schemeClr val="tx1"/>
                </a:solidFill>
                <a:effectLst/>
                <a:latin typeface="+mn-lt"/>
                <a:ea typeface="+mn-ea"/>
                <a:cs typeface="+mn-cs"/>
              </a:rPr>
              <a:t>add5 and add10 are both closures. They share the same function body definition, but store different environments. In add5's environment, x is 5. As far as add10 is concerned, x is 10.</a:t>
            </a:r>
          </a:p>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89</a:t>
            </a:fld>
            <a:endParaRPr lang="en-US"/>
          </a:p>
        </p:txBody>
      </p:sp>
    </p:spTree>
    <p:extLst>
      <p:ext uri="{BB962C8B-B14F-4D97-AF65-F5344CB8AC3E}">
        <p14:creationId xmlns:p14="http://schemas.microsoft.com/office/powerpoint/2010/main" val="2010795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cstate="print"/>
          <a:tile tx="0" ty="0" sx="100000" sy="100000" flip="none" algn="tl"/>
        </a:blipFill>
        <a:effectLst/>
      </p:bgPr>
    </p:bg>
    <p:spTree>
      <p:nvGrpSpPr>
        <p:cNvPr id="1" name=""/>
        <p:cNvGrpSpPr/>
        <p:nvPr/>
      </p:nvGrpSpPr>
      <p:grpSpPr>
        <a:xfrm>
          <a:off x="0" y="0"/>
          <a:ext cx="0" cy="0"/>
          <a:chOff x="0" y="0"/>
          <a:chExt cx="0" cy="0"/>
        </a:xfrm>
      </p:grpSpPr>
      <p:pic>
        <p:nvPicPr>
          <p:cNvPr id="7" name="Picture 6" descr="digital stream.jpg"/>
          <p:cNvPicPr>
            <a:picLocks noChangeAspect="1"/>
          </p:cNvPicPr>
          <p:nvPr userDrawn="1"/>
        </p:nvPicPr>
        <p:blipFill>
          <a:blip r:embed="rId3" cstate="print"/>
          <a:stretch>
            <a:fillRect/>
          </a:stretch>
        </p:blipFill>
        <p:spPr>
          <a:xfrm>
            <a:off x="0" y="0"/>
            <a:ext cx="9144000" cy="6858000"/>
          </a:xfrm>
          <a:prstGeom prst="rect">
            <a:avLst/>
          </a:prstGeom>
        </p:spPr>
      </p:pic>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50FD1E41-03E2-435D-91CC-D195D49C7ECF}" type="datetimeFigureOut">
              <a:rPr lang="en-US" smtClean="0"/>
              <a:pPr/>
              <a:t>1/24/17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126D0E-50A1-4A27-AE04-5EC0B4B014AA}" type="slidenum">
              <a:rPr lang="en-US" smtClean="0"/>
              <a:pPr/>
              <a:t>‹#›</a:t>
            </a:fld>
            <a:endParaRPr lang="en-US"/>
          </a:p>
        </p:txBody>
      </p:sp>
      <p:sp>
        <p:nvSpPr>
          <p:cNvPr id="10" name="Freeform 9"/>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12" name="Group 11"/>
          <p:cNvGrpSpPr/>
          <p:nvPr userDrawn="1"/>
        </p:nvGrpSpPr>
        <p:grpSpPr>
          <a:xfrm>
            <a:off x="-19017" y="202408"/>
            <a:ext cx="9180548" cy="649224"/>
            <a:chOff x="-19045" y="216550"/>
            <a:chExt cx="9180548" cy="649224"/>
          </a:xfrm>
        </p:grpSpPr>
        <p:sp>
          <p:nvSpPr>
            <p:cNvPr id="13" name="Freeform 12"/>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Freeform 13"/>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0FD1E41-03E2-435D-91CC-D195D49C7ECF}" type="datetimeFigureOut">
              <a:rPr lang="en-US" smtClean="0"/>
              <a:pPr/>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0FD1E41-03E2-435D-91CC-D195D49C7ECF}" type="datetimeFigureOut">
              <a:rPr lang="en-US" smtClean="0"/>
              <a:pPr/>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E126D0E-50A1-4A27-AE04-5EC0B4B014AA}"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0FD1E41-03E2-435D-91CC-D195D49C7ECF}"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0FD1E41-03E2-435D-91CC-D195D49C7ECF}"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3AA4C1-132A-4F00-9B27-BAAAEC58CC3C}"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3AA4C1-132A-4F00-9B27-BAAAEC58CC3C}"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3AA4C1-132A-4F00-9B27-BAAAEC58CC3C}" type="datetimeFigureOut">
              <a:rPr lang="en-US" smtClean="0"/>
              <a:t>1/24/17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3AA4C1-132A-4F00-9B27-BAAAEC58CC3C}" type="datetimeFigureOut">
              <a:rPr lang="en-US" smtClean="0"/>
              <a:t>1/24/17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descr="digital stream.jpg"/>
          <p:cNvPicPr>
            <a:picLocks noChangeAspect="1"/>
          </p:cNvPicPr>
          <p:nvPr userDrawn="1"/>
        </p:nvPicPr>
        <p:blipFill>
          <a:blip r:embed="rId2" cstate="print"/>
          <a:stretch>
            <a:fillRect/>
          </a:stretch>
        </p:blipFill>
        <p:spPr>
          <a:xfrm>
            <a:off x="0" y="0"/>
            <a:ext cx="9144000" cy="6858000"/>
          </a:xfrm>
          <a:prstGeom prst="rect">
            <a:avLst/>
          </a:prstGeom>
        </p:spPr>
      </p:pic>
      <p:pic>
        <p:nvPicPr>
          <p:cNvPr id="19" name="Picture 18" descr="screen.png"/>
          <p:cNvPicPr>
            <a:picLocks noChangeAspect="1"/>
          </p:cNvPicPr>
          <p:nvPr userDrawn="1"/>
        </p:nvPicPr>
        <p:blipFill>
          <a:blip r:embed="rId3" cstate="print"/>
          <a:stretch>
            <a:fillRect/>
          </a:stretch>
        </p:blipFill>
        <p:spPr>
          <a:xfrm>
            <a:off x="-609600" y="551760"/>
            <a:ext cx="10210800" cy="7220640"/>
          </a:xfrm>
          <a:prstGeom prst="rect">
            <a:avLst/>
          </a:prstGeom>
        </p:spPr>
      </p:pic>
      <p:sp>
        <p:nvSpPr>
          <p:cNvPr id="14" name="Title 1"/>
          <p:cNvSpPr>
            <a:spLocks noGrp="1"/>
          </p:cNvSpPr>
          <p:nvPr>
            <p:ph type="title"/>
          </p:nvPr>
        </p:nvSpPr>
        <p:spPr>
          <a:xfrm>
            <a:off x="2116836" y="822960"/>
            <a:ext cx="5579364" cy="992868"/>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0" i="0" cap="none" baseline="0" dirty="0">
                <a:ln w="635">
                  <a:noFill/>
                </a:ln>
                <a:solidFill>
                  <a:srgbClr val="FAFFB3"/>
                </a:solidFill>
                <a:effectLst>
                  <a:outerShdw blurRad="38100" dist="25400" dir="5400000" algn="tl" rotWithShape="0">
                    <a:srgbClr val="000000">
                      <a:alpha val="43000"/>
                    </a:srgbClr>
                  </a:outerShdw>
                </a:effectLst>
                <a:latin typeface="Gill Sans MT" panose="020B0502020104020203" pitchFamily="34" charset="0"/>
                <a:ea typeface="+mj-ea"/>
                <a:cs typeface="+mj-cs"/>
              </a:defRPr>
            </a:lvl1pPr>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978408" y="2140458"/>
            <a:ext cx="7232142" cy="4389120"/>
          </a:xfrm>
        </p:spPr>
        <p:txBody>
          <a:bodyPr/>
          <a:lstStyle>
            <a:lvl1pPr>
              <a:buClr>
                <a:schemeClr val="bg1">
                  <a:lumMod val="85000"/>
                </a:schemeClr>
              </a:buClr>
              <a:buSzPct val="85000"/>
              <a:defRPr sz="2800">
                <a:solidFill>
                  <a:srgbClr val="FAFFB3"/>
                </a:solidFill>
                <a:effectLst>
                  <a:outerShdw blurRad="38100" dist="38100" dir="2700000" algn="tl">
                    <a:srgbClr val="000000">
                      <a:alpha val="43137"/>
                    </a:srgbClr>
                  </a:outerShdw>
                </a:effectLst>
              </a:defRPr>
            </a:lvl1pPr>
            <a:lvl2pPr>
              <a:buClr>
                <a:schemeClr val="bg1"/>
              </a:buClr>
              <a:buSzPct val="80000"/>
              <a:defRPr>
                <a:solidFill>
                  <a:schemeClr val="bg1">
                    <a:lumMod val="95000"/>
                  </a:schemeClr>
                </a:solidFill>
                <a:effectLst>
                  <a:outerShdw blurRad="38100" dist="38100" dir="2700000" algn="tl">
                    <a:srgbClr val="000000">
                      <a:alpha val="43137"/>
                    </a:srgbClr>
                  </a:outerShdw>
                </a:effectLst>
              </a:defRPr>
            </a:lvl2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530352" y="6283198"/>
            <a:ext cx="2133600" cy="365125"/>
          </a:xfrm>
        </p:spPr>
        <p:txBody>
          <a:bodyPr/>
          <a:lstStyle/>
          <a:p>
            <a:fld id="{50FD1E41-03E2-435D-91CC-D195D49C7ECF}"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61376" y="6155182"/>
            <a:ext cx="762000" cy="365125"/>
          </a:xfrm>
        </p:spPr>
        <p:txBody>
          <a:bodyPr/>
          <a:lstStyle/>
          <a:p>
            <a:fld id="{8E126D0E-50A1-4A27-AE04-5EC0B4B014AA}" type="slidenum">
              <a:rPr lang="en-US" smtClean="0"/>
              <a:pPr/>
              <a:t>‹#›</a:t>
            </a:fld>
            <a:endParaRPr lang="en-US" dirty="0"/>
          </a:p>
        </p:txBody>
      </p:sp>
      <p:sp>
        <p:nvSpPr>
          <p:cNvPr id="23" name="Freeform 22"/>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24" name="Freeform 23"/>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25" name="Group 24"/>
          <p:cNvGrpSpPr/>
          <p:nvPr userDrawn="1"/>
        </p:nvGrpSpPr>
        <p:grpSpPr>
          <a:xfrm>
            <a:off x="-19017" y="202408"/>
            <a:ext cx="9180548" cy="649224"/>
            <a:chOff x="-19045" y="216550"/>
            <a:chExt cx="9180548" cy="649224"/>
          </a:xfrm>
        </p:grpSpPr>
        <p:sp>
          <p:nvSpPr>
            <p:cNvPr id="26" name="Freeform 25"/>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3AA4C1-132A-4F00-9B27-BAAAEC58CC3C}" type="datetimeFigureOut">
              <a:rPr lang="en-US" smtClean="0"/>
              <a:t>1/24/17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A4C1-132A-4F00-9B27-BAAAEC58CC3C}"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A4C1-132A-4F00-9B27-BAAAEC58CC3C}"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Content">
    <p:spTree>
      <p:nvGrpSpPr>
        <p:cNvPr id="1" name=""/>
        <p:cNvGrpSpPr/>
        <p:nvPr/>
      </p:nvGrpSpPr>
      <p:grpSpPr>
        <a:xfrm>
          <a:off x="0" y="0"/>
          <a:ext cx="0" cy="0"/>
          <a:chOff x="0" y="0"/>
          <a:chExt cx="0" cy="0"/>
        </a:xfrm>
      </p:grpSpPr>
      <p:pic>
        <p:nvPicPr>
          <p:cNvPr id="17" name="Picture 16" descr="digital stream.jpg"/>
          <p:cNvPicPr>
            <a:picLocks noChangeAspect="1"/>
          </p:cNvPicPr>
          <p:nvPr userDrawn="1"/>
        </p:nvPicPr>
        <p:blipFill>
          <a:blip r:embed="rId2" cstate="print"/>
          <a:stretch>
            <a:fillRect/>
          </a:stretch>
        </p:blipFill>
        <p:spPr>
          <a:xfrm>
            <a:off x="0" y="0"/>
            <a:ext cx="9144000" cy="6858000"/>
          </a:xfrm>
          <a:prstGeom prst="rect">
            <a:avLst/>
          </a:prstGeom>
        </p:spPr>
      </p:pic>
      <p:sp>
        <p:nvSpPr>
          <p:cNvPr id="23" name="Freeform 22"/>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24" name="Freeform 23"/>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2" name="Group 24"/>
          <p:cNvGrpSpPr/>
          <p:nvPr userDrawn="1"/>
        </p:nvGrpSpPr>
        <p:grpSpPr>
          <a:xfrm>
            <a:off x="-19017" y="202408"/>
            <a:ext cx="9180548" cy="649224"/>
            <a:chOff x="-19045" y="216550"/>
            <a:chExt cx="9180548" cy="649224"/>
          </a:xfrm>
        </p:grpSpPr>
        <p:sp>
          <p:nvSpPr>
            <p:cNvPr id="26" name="Freeform 25"/>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
        <p:nvSpPr>
          <p:cNvPr id="18" name="Rectangle 17"/>
          <p:cNvSpPr/>
          <p:nvPr userDrawn="1"/>
        </p:nvSpPr>
        <p:spPr>
          <a:xfrm>
            <a:off x="295275" y="914399"/>
            <a:ext cx="8420100" cy="5762625"/>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297560" y="-24765"/>
            <a:ext cx="8427339" cy="992868"/>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0" i="0" cap="none" baseline="0" dirty="0">
                <a:ln w="635">
                  <a:noFill/>
                </a:ln>
                <a:solidFill>
                  <a:srgbClr val="FAFFB3"/>
                </a:solidFill>
                <a:effectLst>
                  <a:outerShdw blurRad="38100" dist="25400" dir="5400000" algn="tl" rotWithShape="0">
                    <a:srgbClr val="000000">
                      <a:alpha val="43000"/>
                    </a:srgbClr>
                  </a:outerShdw>
                </a:effectLst>
                <a:latin typeface="Gill Sans MT" panose="020B0502020104020203" pitchFamily="34" charset="0"/>
                <a:ea typeface="+mj-ea"/>
                <a:cs typeface="+mj-cs"/>
              </a:defRPr>
            </a:lvl1pPr>
          </a:lstStyle>
          <a:p>
            <a:r>
              <a:rPr kumimoji="0" lang="en-US" dirty="0" smtClean="0"/>
              <a:t>Click to edit Master title style</a:t>
            </a:r>
            <a:endParaRPr kumimoji="0"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Screen">
    <p:spTree>
      <p:nvGrpSpPr>
        <p:cNvPr id="1" name=""/>
        <p:cNvGrpSpPr/>
        <p:nvPr/>
      </p:nvGrpSpPr>
      <p:grpSpPr>
        <a:xfrm>
          <a:off x="0" y="0"/>
          <a:ext cx="0" cy="0"/>
          <a:chOff x="0" y="0"/>
          <a:chExt cx="0" cy="0"/>
        </a:xfrm>
      </p:grpSpPr>
      <p:pic>
        <p:nvPicPr>
          <p:cNvPr id="17" name="Picture 16" descr="digital stream.jpg"/>
          <p:cNvPicPr>
            <a:picLocks noChangeAspect="1"/>
          </p:cNvPicPr>
          <p:nvPr userDrawn="1"/>
        </p:nvPicPr>
        <p:blipFill>
          <a:blip r:embed="rId2" cstate="print"/>
          <a:stretch>
            <a:fillRect/>
          </a:stretch>
        </p:blipFill>
        <p:spPr>
          <a:xfrm>
            <a:off x="0" y="0"/>
            <a:ext cx="9144000" cy="6858000"/>
          </a:xfrm>
          <a:prstGeom prst="rect">
            <a:avLst/>
          </a:prstGeom>
        </p:spPr>
      </p:pic>
      <p:pic>
        <p:nvPicPr>
          <p:cNvPr id="18" name="Picture 17" descr="screen_white.png"/>
          <p:cNvPicPr>
            <a:picLocks noChangeAspect="1"/>
          </p:cNvPicPr>
          <p:nvPr userDrawn="1"/>
        </p:nvPicPr>
        <p:blipFill>
          <a:blip r:embed="rId3" cstate="print"/>
          <a:stretch>
            <a:fillRect/>
          </a:stretch>
        </p:blipFill>
        <p:spPr>
          <a:xfrm>
            <a:off x="-609602" y="548301"/>
            <a:ext cx="10215212" cy="7223760"/>
          </a:xfrm>
          <a:prstGeom prst="rect">
            <a:avLst/>
          </a:prstGeom>
        </p:spPr>
      </p:pic>
      <p:sp>
        <p:nvSpPr>
          <p:cNvPr id="14" name="Title 1"/>
          <p:cNvSpPr>
            <a:spLocks noGrp="1"/>
          </p:cNvSpPr>
          <p:nvPr>
            <p:ph type="title"/>
          </p:nvPr>
        </p:nvSpPr>
        <p:spPr>
          <a:xfrm>
            <a:off x="2116836" y="822960"/>
            <a:ext cx="5579364" cy="992868"/>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0" i="0" cap="none" baseline="0" dirty="0">
                <a:ln w="635">
                  <a:noFill/>
                </a:ln>
                <a:solidFill>
                  <a:srgbClr val="FAFFB3"/>
                </a:solidFill>
                <a:effectLst>
                  <a:outerShdw blurRad="38100" dist="25400" dir="5400000" algn="tl" rotWithShape="0">
                    <a:srgbClr val="000000">
                      <a:alpha val="43000"/>
                    </a:srgbClr>
                  </a:outerShdw>
                </a:effectLst>
                <a:latin typeface="Gill Sans MT" panose="020B0502020104020203" pitchFamily="34" charset="0"/>
                <a:ea typeface="+mj-ea"/>
                <a:cs typeface="+mj-cs"/>
              </a:defRPr>
            </a:lvl1pPr>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978408" y="2140458"/>
            <a:ext cx="7232142" cy="4389120"/>
          </a:xfrm>
        </p:spPr>
        <p:txBody>
          <a:bodyPr/>
          <a:lstStyle>
            <a:lvl1pPr>
              <a:buClr>
                <a:schemeClr val="bg1">
                  <a:lumMod val="85000"/>
                </a:schemeClr>
              </a:buClr>
              <a:buSzPct val="85000"/>
              <a:defRPr sz="2800">
                <a:solidFill>
                  <a:srgbClr val="FAFFB3"/>
                </a:solidFill>
                <a:effectLst>
                  <a:outerShdw blurRad="38100" dist="38100" dir="2700000" algn="tl">
                    <a:srgbClr val="000000">
                      <a:alpha val="43137"/>
                    </a:srgbClr>
                  </a:outerShdw>
                </a:effectLst>
              </a:defRPr>
            </a:lvl1pPr>
            <a:lvl2pPr>
              <a:buClr>
                <a:schemeClr val="bg1"/>
              </a:buClr>
              <a:buSzPct val="80000"/>
              <a:defRPr>
                <a:solidFill>
                  <a:schemeClr val="bg1">
                    <a:lumMod val="95000"/>
                  </a:schemeClr>
                </a:solidFill>
                <a:effectLst>
                  <a:outerShdw blurRad="38100" dist="38100" dir="2700000" algn="tl">
                    <a:srgbClr val="000000">
                      <a:alpha val="43137"/>
                    </a:srgbClr>
                  </a:outerShdw>
                </a:effectLst>
              </a:defRPr>
            </a:lvl2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530352" y="6283198"/>
            <a:ext cx="2133600" cy="365125"/>
          </a:xfrm>
        </p:spPr>
        <p:txBody>
          <a:bodyPr/>
          <a:lstStyle/>
          <a:p>
            <a:fld id="{50FD1E41-03E2-435D-91CC-D195D49C7ECF}"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61376" y="6155182"/>
            <a:ext cx="762000" cy="365125"/>
          </a:xfrm>
        </p:spPr>
        <p:txBody>
          <a:bodyPr/>
          <a:lstStyle/>
          <a:p>
            <a:fld id="{8E126D0E-50A1-4A27-AE04-5EC0B4B014AA}" type="slidenum">
              <a:rPr lang="en-US" smtClean="0"/>
              <a:pPr/>
              <a:t>‹#›</a:t>
            </a:fld>
            <a:endParaRPr lang="en-US" dirty="0"/>
          </a:p>
        </p:txBody>
      </p:sp>
      <p:sp>
        <p:nvSpPr>
          <p:cNvPr id="23" name="Freeform 22"/>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24" name="Freeform 23"/>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2" name="Group 24"/>
          <p:cNvGrpSpPr/>
          <p:nvPr userDrawn="1"/>
        </p:nvGrpSpPr>
        <p:grpSpPr>
          <a:xfrm>
            <a:off x="-19017" y="202408"/>
            <a:ext cx="9180548" cy="649224"/>
            <a:chOff x="-19045" y="216550"/>
            <a:chExt cx="9180548" cy="649224"/>
          </a:xfrm>
        </p:grpSpPr>
        <p:sp>
          <p:nvSpPr>
            <p:cNvPr id="26" name="Freeform 25"/>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0FD1E41-03E2-435D-91CC-D195D49C7ECF}"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26D0E-50A1-4A27-AE04-5EC0B4B014A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0FD1E41-03E2-435D-91CC-D195D49C7ECF}" type="datetimeFigureOut">
              <a:rPr lang="en-US" smtClean="0"/>
              <a:pPr/>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0FD1E41-03E2-435D-91CC-D195D49C7ECF}" type="datetimeFigureOut">
              <a:rPr lang="en-US" smtClean="0"/>
              <a:pPr/>
              <a:t>1/24/17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0FD1E41-03E2-435D-91CC-D195D49C7ECF}" type="datetimeFigureOut">
              <a:rPr lang="en-US" smtClean="0"/>
              <a:pPr/>
              <a:t>1/24/17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1" name="Picture 10" descr="digital stream.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Freeform 4"/>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6" name="Freeform 5"/>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7" name="Group 6"/>
          <p:cNvGrpSpPr/>
          <p:nvPr userDrawn="1"/>
        </p:nvGrpSpPr>
        <p:grpSpPr>
          <a:xfrm>
            <a:off x="-19017" y="202408"/>
            <a:ext cx="9180548" cy="649224"/>
            <a:chOff x="-19045" y="216550"/>
            <a:chExt cx="9180548" cy="649224"/>
          </a:xfrm>
        </p:grpSpPr>
        <p:sp>
          <p:nvSpPr>
            <p:cNvPr id="8" name="Freeform 7"/>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dirty="0" smtClean="0"/>
              <a:t>Click to edit Master title style</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rgbClr val="FFFF00"/>
                </a:solidFill>
              </a:defRPr>
            </a:lvl1pPr>
          </a:lstStyle>
          <a:p>
            <a:fld id="{50FD1E41-03E2-435D-91CC-D195D49C7ECF}" type="datetimeFigureOut">
              <a:rPr lang="en-US" smtClean="0"/>
              <a:pPr/>
              <a:t>1/24/17</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rgbClr val="FFFF00"/>
                </a:solidFill>
              </a:defRPr>
            </a:lvl1pPr>
          </a:lstStyle>
          <a:p>
            <a:fld id="{8E126D0E-50A1-4A27-AE04-5EC0B4B014AA}"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69" r:id="rId3"/>
    <p:sldLayoutId id="214748375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iming>
    <p:tnLst>
      <p:par>
        <p:cTn id="1" dur="indefinite" restart="never" nodeType="tmRoot"/>
      </p:par>
    </p:tnLst>
  </p:timing>
  <p:txStyles>
    <p:titleStyle>
      <a:lvl1pPr algn="l" rtl="0" eaLnBrk="1" latinLnBrk="0" hangingPunct="1">
        <a:spcBef>
          <a:spcPct val="0"/>
        </a:spcBef>
        <a:buNone/>
        <a:defRPr kumimoji="0" sz="5000" b="0" kern="1200">
          <a:ln>
            <a:noFill/>
          </a:ln>
          <a:solidFill>
            <a:srgbClr val="FAFFB3"/>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AA4C1-132A-4F00-9B27-BAAAEC58CC3C}" type="datetimeFigureOut">
              <a:rPr lang="en-US" smtClean="0"/>
              <a:t>1/24/17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AE25BE-82C5-48BB-BFE1-3CC1A6153DF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3.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4.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5.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et.tutsplus.com/tutorials/tools-and-tips/http-the-protocol-every-web-developer-must-know-part-1/"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org/Protocols/rfc2616/rfc2616"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199" y="2286000"/>
            <a:ext cx="6742497" cy="1752600"/>
          </a:xfrm>
        </p:spPr>
        <p:txBody>
          <a:bodyPr>
            <a:normAutofit/>
          </a:bodyPr>
          <a:lstStyle/>
          <a:p>
            <a:pPr algn="l"/>
            <a:r>
              <a:rPr lang="en-US" sz="2400" smtClean="0">
                <a:solidFill>
                  <a:srgbClr val="FAFFB3"/>
                </a:solidFill>
                <a:effectLst>
                  <a:outerShdw blurRad="38100" dist="38100" dir="2700000" algn="tl">
                    <a:srgbClr val="000000">
                      <a:alpha val="43137"/>
                    </a:srgbClr>
                  </a:outerShdw>
                </a:effectLst>
              </a:rPr>
              <a:t>HTTP</a:t>
            </a:r>
            <a:endParaRPr lang="en-US" sz="2400" dirty="0">
              <a:solidFill>
                <a:srgbClr val="FAFFB3"/>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URLs</a:t>
            </a:r>
            <a:endParaRPr lang="en-US" dirty="0"/>
          </a:p>
        </p:txBody>
      </p:sp>
      <p:sp>
        <p:nvSpPr>
          <p:cNvPr id="3" name="Content Placeholder 2"/>
          <p:cNvSpPr>
            <a:spLocks noGrp="1"/>
          </p:cNvSpPr>
          <p:nvPr>
            <p:ph idx="1"/>
          </p:nvPr>
        </p:nvSpPr>
        <p:spPr/>
        <p:txBody>
          <a:bodyPr/>
          <a:lstStyle/>
          <a:p>
            <a:r>
              <a:rPr lang="en-US" dirty="0"/>
              <a:t>At the heart of web communications is the request message, which are sent via Uniform Resource Locators (URLs).</a:t>
            </a:r>
          </a:p>
        </p:txBody>
      </p:sp>
      <p:pic>
        <p:nvPicPr>
          <p:cNvPr id="4" name="Picture 3"/>
          <p:cNvPicPr>
            <a:picLocks noChangeAspect="1"/>
          </p:cNvPicPr>
          <p:nvPr/>
        </p:nvPicPr>
        <p:blipFill>
          <a:blip r:embed="rId2"/>
          <a:stretch>
            <a:fillRect/>
          </a:stretch>
        </p:blipFill>
        <p:spPr>
          <a:xfrm>
            <a:off x="1257300" y="3594100"/>
            <a:ext cx="6134100" cy="1457608"/>
          </a:xfrm>
          <a:prstGeom prst="rect">
            <a:avLst/>
          </a:prstGeom>
        </p:spPr>
      </p:pic>
    </p:spTree>
    <p:extLst>
      <p:ext uri="{BB962C8B-B14F-4D97-AF65-F5344CB8AC3E}">
        <p14:creationId xmlns:p14="http://schemas.microsoft.com/office/powerpoint/2010/main" val="1057897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Verbs</a:t>
            </a:r>
            <a:endParaRPr lang="en-US" dirty="0"/>
          </a:p>
        </p:txBody>
      </p:sp>
      <p:sp>
        <p:nvSpPr>
          <p:cNvPr id="3" name="Content Placeholder 2"/>
          <p:cNvSpPr>
            <a:spLocks noGrp="1"/>
          </p:cNvSpPr>
          <p:nvPr>
            <p:ph idx="1"/>
          </p:nvPr>
        </p:nvSpPr>
        <p:spPr/>
        <p:txBody>
          <a:bodyPr>
            <a:normAutofit fontScale="92500"/>
          </a:bodyPr>
          <a:lstStyle/>
          <a:p>
            <a:r>
              <a:rPr lang="en-US" b="1" dirty="0"/>
              <a:t>GET</a:t>
            </a:r>
            <a:r>
              <a:rPr lang="en-US" dirty="0"/>
              <a:t>: </a:t>
            </a:r>
            <a:r>
              <a:rPr lang="en-US" i="1" dirty="0"/>
              <a:t>fetch</a:t>
            </a:r>
            <a:r>
              <a:rPr lang="en-US" dirty="0"/>
              <a:t> an existing resource. The URL contains all the necessary information the server needs to locate and return the resource.</a:t>
            </a:r>
          </a:p>
          <a:p>
            <a:r>
              <a:rPr lang="en-US" b="1" dirty="0"/>
              <a:t>POST</a:t>
            </a:r>
            <a:r>
              <a:rPr lang="en-US" dirty="0"/>
              <a:t>: </a:t>
            </a:r>
            <a:r>
              <a:rPr lang="en-US" i="1" dirty="0"/>
              <a:t>create</a:t>
            </a:r>
            <a:r>
              <a:rPr lang="en-US" dirty="0"/>
              <a:t> a new resource. POST requests usually carry a payload that specifies the data for the new resource.</a:t>
            </a:r>
          </a:p>
          <a:p>
            <a:r>
              <a:rPr lang="en-US" b="1" dirty="0"/>
              <a:t>PUT</a:t>
            </a:r>
            <a:r>
              <a:rPr lang="en-US" dirty="0"/>
              <a:t>: </a:t>
            </a:r>
            <a:r>
              <a:rPr lang="en-US" i="1" dirty="0"/>
              <a:t>update</a:t>
            </a:r>
            <a:r>
              <a:rPr lang="en-US" dirty="0"/>
              <a:t> an existing resource. The payload may contain the updated data for the resource.</a:t>
            </a:r>
          </a:p>
          <a:p>
            <a:r>
              <a:rPr lang="en-US" b="1" dirty="0"/>
              <a:t>DELETE</a:t>
            </a:r>
            <a:r>
              <a:rPr lang="en-US" dirty="0"/>
              <a:t>: </a:t>
            </a:r>
            <a:r>
              <a:rPr lang="en-US" i="1" dirty="0"/>
              <a:t>delete</a:t>
            </a:r>
            <a:r>
              <a:rPr lang="en-US" dirty="0"/>
              <a:t> an existing resource</a:t>
            </a:r>
          </a:p>
        </p:txBody>
      </p:sp>
    </p:spTree>
    <p:extLst>
      <p:ext uri="{BB962C8B-B14F-4D97-AF65-F5344CB8AC3E}">
        <p14:creationId xmlns:p14="http://schemas.microsoft.com/office/powerpoint/2010/main" val="2357450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Verbs, cont.</a:t>
            </a:r>
            <a:endParaRPr lang="en-US" dirty="0"/>
          </a:p>
        </p:txBody>
      </p:sp>
      <p:sp>
        <p:nvSpPr>
          <p:cNvPr id="3" name="Content Placeholder 2"/>
          <p:cNvSpPr>
            <a:spLocks noGrp="1"/>
          </p:cNvSpPr>
          <p:nvPr>
            <p:ph idx="1"/>
          </p:nvPr>
        </p:nvSpPr>
        <p:spPr/>
        <p:txBody>
          <a:bodyPr>
            <a:normAutofit fontScale="85000" lnSpcReduction="10000"/>
          </a:bodyPr>
          <a:lstStyle/>
          <a:p>
            <a:r>
              <a:rPr lang="en-US" b="1" dirty="0"/>
              <a:t>HEAD</a:t>
            </a:r>
            <a:r>
              <a:rPr lang="en-US" dirty="0"/>
              <a:t>: this is similar to GET, but without the message body. It's used to retrieve the server headers for a particular resource, generally to check if the resource has changed, via timestamps.</a:t>
            </a:r>
          </a:p>
          <a:p>
            <a:r>
              <a:rPr lang="en-US" b="1" dirty="0"/>
              <a:t>TRACE</a:t>
            </a:r>
            <a:r>
              <a:rPr lang="en-US" dirty="0"/>
              <a:t>: used to retrieve the hops that a request takes to round trip from the server. Each intermediate proxy or gateway would inject its IP or DNS name into the Via header field. This can be used for diagnostic purposes.</a:t>
            </a:r>
          </a:p>
          <a:p>
            <a:r>
              <a:rPr lang="en-US" b="1" dirty="0"/>
              <a:t>OPTIONS</a:t>
            </a:r>
            <a:r>
              <a:rPr lang="en-US" dirty="0"/>
              <a:t>: used to retrieve the server capabilities. On the client-side, it can be used to modify the request based on what the server can support</a:t>
            </a:r>
          </a:p>
          <a:p>
            <a:endParaRPr lang="en-US" dirty="0"/>
          </a:p>
        </p:txBody>
      </p:sp>
    </p:spTree>
    <p:extLst>
      <p:ext uri="{BB962C8B-B14F-4D97-AF65-F5344CB8AC3E}">
        <p14:creationId xmlns:p14="http://schemas.microsoft.com/office/powerpoint/2010/main" val="33674210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Codes</a:t>
            </a:r>
            <a:endParaRPr lang="en-US" dirty="0"/>
          </a:p>
        </p:txBody>
      </p:sp>
      <p:sp>
        <p:nvSpPr>
          <p:cNvPr id="3" name="Content Placeholder 2"/>
          <p:cNvSpPr>
            <a:spLocks noGrp="1"/>
          </p:cNvSpPr>
          <p:nvPr>
            <p:ph idx="1"/>
          </p:nvPr>
        </p:nvSpPr>
        <p:spPr/>
        <p:txBody>
          <a:bodyPr/>
          <a:lstStyle/>
          <a:p>
            <a:r>
              <a:rPr lang="en-US" dirty="0"/>
              <a:t>With URLs and verbs, the client can initiate requests to the server. In return, the server responds with status codes and message payloads. The status code is important and tells the client how to interpret the server response</a:t>
            </a:r>
          </a:p>
        </p:txBody>
      </p:sp>
    </p:spTree>
    <p:extLst>
      <p:ext uri="{BB962C8B-B14F-4D97-AF65-F5344CB8AC3E}">
        <p14:creationId xmlns:p14="http://schemas.microsoft.com/office/powerpoint/2010/main" val="29301492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1xx: Informational Messages</a:t>
            </a:r>
            <a:endParaRPr lang="en-US" sz="3200" dirty="0"/>
          </a:p>
        </p:txBody>
      </p:sp>
      <p:sp>
        <p:nvSpPr>
          <p:cNvPr id="3" name="Content Placeholder 2"/>
          <p:cNvSpPr>
            <a:spLocks noGrp="1"/>
          </p:cNvSpPr>
          <p:nvPr>
            <p:ph idx="1"/>
          </p:nvPr>
        </p:nvSpPr>
        <p:spPr/>
        <p:txBody>
          <a:bodyPr/>
          <a:lstStyle/>
          <a:p>
            <a:r>
              <a:rPr lang="en-US" i="1" dirty="0"/>
              <a:t>All HTTP/1.1 clients are required to accept the </a:t>
            </a:r>
            <a:r>
              <a:rPr lang="en-US" dirty="0"/>
              <a:t>Transfer-Encoding</a:t>
            </a:r>
            <a:r>
              <a:rPr lang="en-US" i="1" dirty="0"/>
              <a:t> header.</a:t>
            </a:r>
          </a:p>
          <a:p>
            <a:r>
              <a:rPr lang="en-US" dirty="0"/>
              <a:t>This class of codes was introduced in HTTP/1.1 and is purely provisional. The server can send a Expect: 100-continue message, telling the client to continue sending the remainder of the request, or ignore if it has already sent it. HTTP/1.0 clients are supposed to ignore this header</a:t>
            </a:r>
          </a:p>
        </p:txBody>
      </p:sp>
    </p:spTree>
    <p:extLst>
      <p:ext uri="{BB962C8B-B14F-4D97-AF65-F5344CB8AC3E}">
        <p14:creationId xmlns:p14="http://schemas.microsoft.com/office/powerpoint/2010/main" val="4111787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2xx: Successful</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This tells the client that the request was successfully processed. The most common code is </a:t>
            </a:r>
            <a:r>
              <a:rPr lang="en-US" b="1" dirty="0"/>
              <a:t>200 OK</a:t>
            </a:r>
            <a:r>
              <a:rPr lang="en-US" dirty="0"/>
              <a:t>. For a GET request, the server sends the resource in the message body. There are other less frequently used codes:</a:t>
            </a:r>
          </a:p>
          <a:p>
            <a:pPr lvl="1"/>
            <a:r>
              <a:rPr lang="en-US" b="1" dirty="0"/>
              <a:t>202</a:t>
            </a:r>
            <a:r>
              <a:rPr lang="en-US" dirty="0"/>
              <a:t> Accepted: the request was accepted but may not include the resource in the response. This is useful for </a:t>
            </a:r>
            <a:r>
              <a:rPr lang="en-US" dirty="0" err="1"/>
              <a:t>async</a:t>
            </a:r>
            <a:r>
              <a:rPr lang="en-US" dirty="0"/>
              <a:t> processing on the server side. The server may choose to send information for monitoring.</a:t>
            </a:r>
          </a:p>
          <a:p>
            <a:pPr lvl="1"/>
            <a:r>
              <a:rPr lang="en-US" b="1" dirty="0"/>
              <a:t>204</a:t>
            </a:r>
            <a:r>
              <a:rPr lang="en-US" dirty="0"/>
              <a:t> No Content: there is no message body in the response.</a:t>
            </a:r>
          </a:p>
          <a:p>
            <a:pPr lvl="1"/>
            <a:r>
              <a:rPr lang="en-US" b="1" dirty="0"/>
              <a:t>205</a:t>
            </a:r>
            <a:r>
              <a:rPr lang="en-US" dirty="0"/>
              <a:t> Reset Content: indicates to the client to reset its document view.</a:t>
            </a:r>
          </a:p>
          <a:p>
            <a:pPr lvl="1"/>
            <a:r>
              <a:rPr lang="en-US" b="1" dirty="0"/>
              <a:t>206</a:t>
            </a:r>
            <a:r>
              <a:rPr lang="en-US" dirty="0"/>
              <a:t> Partial Content: indicates that the response only contains partial content. Additional headers indicate the exact range and content expiration information</a:t>
            </a:r>
          </a:p>
        </p:txBody>
      </p:sp>
    </p:spTree>
    <p:extLst>
      <p:ext uri="{BB962C8B-B14F-4D97-AF65-F5344CB8AC3E}">
        <p14:creationId xmlns:p14="http://schemas.microsoft.com/office/powerpoint/2010/main" val="890534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3xx: Redirection</a:t>
            </a:r>
            <a:endParaRPr lang="en-US" dirty="0"/>
          </a:p>
        </p:txBody>
      </p:sp>
      <p:sp>
        <p:nvSpPr>
          <p:cNvPr id="3" name="Content Placeholder 2"/>
          <p:cNvSpPr>
            <a:spLocks noGrp="1"/>
          </p:cNvSpPr>
          <p:nvPr>
            <p:ph idx="1"/>
          </p:nvPr>
        </p:nvSpPr>
        <p:spPr/>
        <p:txBody>
          <a:bodyPr>
            <a:normAutofit fontScale="77500" lnSpcReduction="20000"/>
          </a:bodyPr>
          <a:lstStyle/>
          <a:p>
            <a:r>
              <a:rPr lang="en-US" i="1" dirty="0"/>
              <a:t>404 indicates that the resource is invalid and does not exist on the server.</a:t>
            </a:r>
          </a:p>
          <a:p>
            <a:r>
              <a:rPr lang="en-US" dirty="0"/>
              <a:t>This requires the client to take additional action. The most common use-case is to jump to a different URL in order to fetch the resource.</a:t>
            </a:r>
          </a:p>
          <a:p>
            <a:pPr lvl="1"/>
            <a:r>
              <a:rPr lang="en-US" b="1" dirty="0"/>
              <a:t>301</a:t>
            </a:r>
            <a:r>
              <a:rPr lang="en-US" dirty="0"/>
              <a:t> Moved Permanently: the resource is now located at a new URL.</a:t>
            </a:r>
          </a:p>
          <a:p>
            <a:pPr lvl="1"/>
            <a:r>
              <a:rPr lang="en-US" b="1" dirty="0"/>
              <a:t>303</a:t>
            </a:r>
            <a:r>
              <a:rPr lang="en-US" dirty="0"/>
              <a:t> See Other: the resource is temporarily located at a new URL. </a:t>
            </a:r>
            <a:r>
              <a:rPr lang="en-US" dirty="0" err="1"/>
              <a:t>TheLocation</a:t>
            </a:r>
            <a:r>
              <a:rPr lang="en-US" dirty="0"/>
              <a:t> response header contains the temporary URL.</a:t>
            </a:r>
          </a:p>
          <a:p>
            <a:pPr lvl="1"/>
            <a:r>
              <a:rPr lang="en-US" b="1" dirty="0"/>
              <a:t>304</a:t>
            </a:r>
            <a:r>
              <a:rPr lang="en-US" dirty="0"/>
              <a:t> Not Modified: the server has determined that the resource has not changed and the client should use its cached copy. This relies on the fact that the client is sending </a:t>
            </a:r>
            <a:r>
              <a:rPr lang="en-US" dirty="0" err="1"/>
              <a:t>ETag</a:t>
            </a:r>
            <a:r>
              <a:rPr lang="en-US" dirty="0"/>
              <a:t> (</a:t>
            </a:r>
            <a:r>
              <a:rPr lang="en-US" dirty="0" err="1"/>
              <a:t>Enttity</a:t>
            </a:r>
            <a:r>
              <a:rPr lang="en-US" dirty="0"/>
              <a:t> Tag) information that is a hash of the content. The server compares this with its own computed </a:t>
            </a:r>
            <a:r>
              <a:rPr lang="en-US" dirty="0" err="1"/>
              <a:t>ETag</a:t>
            </a:r>
            <a:r>
              <a:rPr lang="en-US" dirty="0"/>
              <a:t> to check for modifications</a:t>
            </a:r>
          </a:p>
          <a:p>
            <a:endParaRPr lang="en-US" dirty="0"/>
          </a:p>
        </p:txBody>
      </p:sp>
    </p:spTree>
    <p:extLst>
      <p:ext uri="{BB962C8B-B14F-4D97-AF65-F5344CB8AC3E}">
        <p14:creationId xmlns:p14="http://schemas.microsoft.com/office/powerpoint/2010/main" val="37879467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4xx: Client Error</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These codes are used when the server thinks that the client is at fault, either by requesting an invalid resource or making a bad request. The most popular code in this class is </a:t>
            </a:r>
            <a:r>
              <a:rPr lang="en-US" b="1" dirty="0"/>
              <a:t>404 Not Found</a:t>
            </a:r>
            <a:r>
              <a:rPr lang="en-US" dirty="0"/>
              <a:t>, which I think everyone will identify with. 404 indicates that the resource is invalid and does not exist on the server. The other codes in this class include:</a:t>
            </a:r>
          </a:p>
          <a:p>
            <a:pPr lvl="1"/>
            <a:r>
              <a:rPr lang="en-US" b="1" dirty="0"/>
              <a:t>400</a:t>
            </a:r>
            <a:r>
              <a:rPr lang="en-US" dirty="0"/>
              <a:t> Bad Request: the request was malformed.</a:t>
            </a:r>
          </a:p>
          <a:p>
            <a:pPr lvl="1"/>
            <a:r>
              <a:rPr lang="en-US" b="1" dirty="0"/>
              <a:t>401</a:t>
            </a:r>
            <a:r>
              <a:rPr lang="en-US" dirty="0"/>
              <a:t> Unauthorized: request requires authentication. The client can repeat the request with the Authorization header. If the client already included </a:t>
            </a:r>
            <a:r>
              <a:rPr lang="en-US" dirty="0" err="1"/>
              <a:t>theAuthorization</a:t>
            </a:r>
            <a:r>
              <a:rPr lang="en-US" dirty="0"/>
              <a:t> header, then the credentials were wrong.</a:t>
            </a:r>
          </a:p>
          <a:p>
            <a:pPr lvl="1"/>
            <a:r>
              <a:rPr lang="en-US" b="1" dirty="0"/>
              <a:t>403</a:t>
            </a:r>
            <a:r>
              <a:rPr lang="en-US" dirty="0"/>
              <a:t> Forbidden: server has denied access to the resource.</a:t>
            </a:r>
          </a:p>
          <a:p>
            <a:pPr lvl="1"/>
            <a:r>
              <a:rPr lang="en-US" b="1" dirty="0"/>
              <a:t>405</a:t>
            </a:r>
            <a:r>
              <a:rPr lang="en-US" dirty="0"/>
              <a:t> Method Not Allowed: invalid HTTP verb used in the request line, or the server does not support that verb.</a:t>
            </a:r>
          </a:p>
          <a:p>
            <a:pPr lvl="1"/>
            <a:r>
              <a:rPr lang="en-US" b="1" dirty="0"/>
              <a:t>409</a:t>
            </a:r>
            <a:r>
              <a:rPr lang="en-US" dirty="0"/>
              <a:t> Conflict: the server could not complete the request because the client is trying to modify a resource that is newer than the client's timestamp. Conflicts arise mostly for PUT requests during collaborative edits on a resource</a:t>
            </a:r>
          </a:p>
          <a:p>
            <a:endParaRPr lang="en-US" dirty="0"/>
          </a:p>
        </p:txBody>
      </p:sp>
    </p:spTree>
    <p:extLst>
      <p:ext uri="{BB962C8B-B14F-4D97-AF65-F5344CB8AC3E}">
        <p14:creationId xmlns:p14="http://schemas.microsoft.com/office/powerpoint/2010/main" val="4132586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5xx: Server Error</a:t>
            </a:r>
            <a:endParaRPr lang="en-US" dirty="0"/>
          </a:p>
        </p:txBody>
      </p:sp>
      <p:sp>
        <p:nvSpPr>
          <p:cNvPr id="3" name="Content Placeholder 2"/>
          <p:cNvSpPr>
            <a:spLocks noGrp="1"/>
          </p:cNvSpPr>
          <p:nvPr>
            <p:ph idx="1"/>
          </p:nvPr>
        </p:nvSpPr>
        <p:spPr/>
        <p:txBody>
          <a:bodyPr>
            <a:normAutofit lnSpcReduction="10000"/>
          </a:bodyPr>
          <a:lstStyle/>
          <a:p>
            <a:r>
              <a:rPr lang="en-US" dirty="0"/>
              <a:t>This class of codes are used to indicate a server failure while processing the request. The most commonly used error code is </a:t>
            </a:r>
            <a:r>
              <a:rPr lang="en-US" b="1" dirty="0"/>
              <a:t>500 Internal Server Error</a:t>
            </a:r>
            <a:r>
              <a:rPr lang="en-US" dirty="0"/>
              <a:t>. The others in this class are:</a:t>
            </a:r>
          </a:p>
          <a:p>
            <a:pPr lvl="1"/>
            <a:r>
              <a:rPr lang="en-US" b="1" dirty="0"/>
              <a:t>501 Not Implemented</a:t>
            </a:r>
            <a:r>
              <a:rPr lang="en-US" dirty="0"/>
              <a:t>: the server does not yet support the requested functionality.</a:t>
            </a:r>
          </a:p>
          <a:p>
            <a:pPr lvl="1"/>
            <a:r>
              <a:rPr lang="en-US" b="1" dirty="0"/>
              <a:t>503 Service Unavailable</a:t>
            </a:r>
            <a:r>
              <a:rPr lang="en-US" dirty="0"/>
              <a:t>: this could happen if an internal system on the server has failed or the server is overloaded. Typically, the server won't even respond and the request will timeout</a:t>
            </a:r>
          </a:p>
        </p:txBody>
      </p:sp>
    </p:spTree>
    <p:extLst>
      <p:ext uri="{BB962C8B-B14F-4D97-AF65-F5344CB8AC3E}">
        <p14:creationId xmlns:p14="http://schemas.microsoft.com/office/powerpoint/2010/main" val="28258697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 Response</a:t>
            </a:r>
            <a:endParaRPr lang="en-US" dirty="0"/>
          </a:p>
        </p:txBody>
      </p:sp>
      <p:sp>
        <p:nvSpPr>
          <p:cNvPr id="3" name="Content Placeholder 2"/>
          <p:cNvSpPr>
            <a:spLocks noGrp="1"/>
          </p:cNvSpPr>
          <p:nvPr>
            <p:ph idx="1"/>
          </p:nvPr>
        </p:nvSpPr>
        <p:spPr/>
        <p:txBody>
          <a:bodyPr/>
          <a:lstStyle/>
          <a:p>
            <a:r>
              <a:rPr lang="en-US" i="1" dirty="0"/>
              <a:t>URLs, verbs and status codes</a:t>
            </a:r>
            <a:r>
              <a:rPr lang="en-US" dirty="0"/>
              <a:t> make up the fundamental pieces of an HTTP request/response pair</a:t>
            </a:r>
          </a:p>
        </p:txBody>
      </p:sp>
      <p:pic>
        <p:nvPicPr>
          <p:cNvPr id="4" name="Picture 3"/>
          <p:cNvPicPr>
            <a:picLocks noChangeAspect="1"/>
          </p:cNvPicPr>
          <p:nvPr/>
        </p:nvPicPr>
        <p:blipFill>
          <a:blip r:embed="rId2"/>
          <a:stretch>
            <a:fillRect/>
          </a:stretch>
        </p:blipFill>
        <p:spPr>
          <a:xfrm>
            <a:off x="1092200" y="3505200"/>
            <a:ext cx="6985000" cy="2514600"/>
          </a:xfrm>
          <a:prstGeom prst="rect">
            <a:avLst/>
          </a:prstGeom>
        </p:spPr>
      </p:pic>
    </p:spTree>
    <p:extLst>
      <p:ext uri="{BB962C8B-B14F-4D97-AF65-F5344CB8AC3E}">
        <p14:creationId xmlns:p14="http://schemas.microsoft.com/office/powerpoint/2010/main" val="3665218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Programming Interfaces (API)</a:t>
            </a:r>
            <a:endParaRPr lang="en-US" dirty="0"/>
          </a:p>
        </p:txBody>
      </p:sp>
      <p:sp>
        <p:nvSpPr>
          <p:cNvPr id="3" name="Content Placeholder 2"/>
          <p:cNvSpPr>
            <a:spLocks noGrp="1"/>
          </p:cNvSpPr>
          <p:nvPr>
            <p:ph idx="1"/>
          </p:nvPr>
        </p:nvSpPr>
        <p:spPr/>
        <p:txBody>
          <a:bodyPr>
            <a:normAutofit/>
          </a:bodyPr>
          <a:lstStyle/>
          <a:p>
            <a:r>
              <a:rPr lang="en-US" sz="2400" dirty="0" smtClean="0"/>
              <a:t>The API concept predates personal computing and the web. This is as old as computing itself.</a:t>
            </a:r>
          </a:p>
          <a:p>
            <a:r>
              <a:rPr lang="en-US" sz="2400" dirty="0" smtClean="0"/>
              <a:t>API is a publicly available entry point into a system, so the system’s functionality can be used.</a:t>
            </a:r>
          </a:p>
          <a:p>
            <a:r>
              <a:rPr lang="en-US" sz="2400" dirty="0" smtClean="0"/>
              <a:t>In our context, APIs are ways of making payments and related services, available in an easy–to–use way.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HTTP specification states that a request or response message has the following generic </a:t>
            </a:r>
            <a:r>
              <a:rPr lang="en-US" dirty="0" smtClean="0"/>
              <a:t>structure</a:t>
            </a:r>
          </a:p>
          <a:p>
            <a:endParaRPr lang="en-US" dirty="0"/>
          </a:p>
        </p:txBody>
      </p:sp>
      <p:pic>
        <p:nvPicPr>
          <p:cNvPr id="4" name="Picture 3" descr="Screen Shot 2015-01-25 at 1.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150" y="3790950"/>
            <a:ext cx="7258050" cy="1847723"/>
          </a:xfrm>
          <a:prstGeom prst="rect">
            <a:avLst/>
          </a:prstGeom>
        </p:spPr>
      </p:pic>
    </p:spTree>
    <p:extLst>
      <p:ext uri="{BB962C8B-B14F-4D97-AF65-F5344CB8AC3E}">
        <p14:creationId xmlns:p14="http://schemas.microsoft.com/office/powerpoint/2010/main" val="32193838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Headers</a:t>
            </a:r>
            <a:endParaRPr lang="en-US" dirty="0"/>
          </a:p>
        </p:txBody>
      </p:sp>
      <p:sp>
        <p:nvSpPr>
          <p:cNvPr id="3" name="Content Placeholder 2"/>
          <p:cNvSpPr>
            <a:spLocks noGrp="1"/>
          </p:cNvSpPr>
          <p:nvPr>
            <p:ph idx="1"/>
          </p:nvPr>
        </p:nvSpPr>
        <p:spPr/>
        <p:txBody>
          <a:bodyPr/>
          <a:lstStyle/>
          <a:p>
            <a:r>
              <a:rPr lang="en-US" dirty="0" smtClean="0"/>
              <a:t>General Headers can be shared between request and response</a:t>
            </a:r>
          </a:p>
          <a:p>
            <a:endParaRPr lang="en-US" dirty="0"/>
          </a:p>
        </p:txBody>
      </p:sp>
      <p:pic>
        <p:nvPicPr>
          <p:cNvPr id="4" name="Picture 3" descr="Screen Shot 2015-01-25 at 1.11.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3255010"/>
            <a:ext cx="7059468" cy="2218690"/>
          </a:xfrm>
          <a:prstGeom prst="rect">
            <a:avLst/>
          </a:prstGeom>
        </p:spPr>
      </p:pic>
    </p:spTree>
    <p:extLst>
      <p:ext uri="{BB962C8B-B14F-4D97-AF65-F5344CB8AC3E}">
        <p14:creationId xmlns:p14="http://schemas.microsoft.com/office/powerpoint/2010/main" val="14818994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Headers</a:t>
            </a:r>
            <a:endParaRPr lang="en-US" dirty="0"/>
          </a:p>
        </p:txBody>
      </p:sp>
      <p:sp>
        <p:nvSpPr>
          <p:cNvPr id="3" name="Content Placeholder 2"/>
          <p:cNvSpPr>
            <a:spLocks noGrp="1"/>
          </p:cNvSpPr>
          <p:nvPr>
            <p:ph idx="1"/>
          </p:nvPr>
        </p:nvSpPr>
        <p:spPr/>
        <p:txBody>
          <a:bodyPr>
            <a:normAutofit fontScale="62500" lnSpcReduction="20000"/>
          </a:bodyPr>
          <a:lstStyle/>
          <a:p>
            <a:r>
              <a:rPr lang="en-US" i="1" dirty="0"/>
              <a:t>The status code is important and tells the client how to interpret the server response.</a:t>
            </a:r>
          </a:p>
          <a:p>
            <a:r>
              <a:rPr lang="en-US" b="1" dirty="0"/>
              <a:t>Via</a:t>
            </a:r>
            <a:r>
              <a:rPr lang="en-US" dirty="0"/>
              <a:t> header is used in a TRACE message and updated by all intermittent proxies and gateways</a:t>
            </a:r>
          </a:p>
          <a:p>
            <a:r>
              <a:rPr lang="en-US" b="1" dirty="0"/>
              <a:t>Pragma</a:t>
            </a:r>
            <a:r>
              <a:rPr lang="en-US" dirty="0"/>
              <a:t> is considered a custom header and may be used to include implementation-specific headers. The most commonly used pragma-directive is </a:t>
            </a:r>
            <a:r>
              <a:rPr lang="en-US" b="1" dirty="0"/>
              <a:t>Pragma</a:t>
            </a:r>
            <a:r>
              <a:rPr lang="en-US" dirty="0"/>
              <a:t>: no-cache, which really is Cache-Control: no-cache under HTTP/1.1. This will be covered in Part 2 of the </a:t>
            </a:r>
            <a:r>
              <a:rPr lang="en-US" dirty="0" smtClean="0"/>
              <a:t>HTTP session.</a:t>
            </a:r>
            <a:endParaRPr lang="en-US" dirty="0"/>
          </a:p>
          <a:p>
            <a:r>
              <a:rPr lang="en-US" dirty="0"/>
              <a:t>The </a:t>
            </a:r>
            <a:r>
              <a:rPr lang="en-US" b="1" dirty="0"/>
              <a:t>Date</a:t>
            </a:r>
            <a:r>
              <a:rPr lang="en-US" dirty="0"/>
              <a:t> header field is used to timestamp the request/response message</a:t>
            </a:r>
          </a:p>
          <a:p>
            <a:r>
              <a:rPr lang="en-US" b="1" dirty="0"/>
              <a:t>Upgrade</a:t>
            </a:r>
            <a:r>
              <a:rPr lang="en-US" dirty="0"/>
              <a:t> is used to switch protocols and allow a smooth transition to a newer protocol.</a:t>
            </a:r>
          </a:p>
          <a:p>
            <a:r>
              <a:rPr lang="en-US" b="1" dirty="0"/>
              <a:t>Transfer-Encoding </a:t>
            </a:r>
            <a:r>
              <a:rPr lang="en-US" dirty="0"/>
              <a:t>is generally used to break the response into smaller parts with the Transfer-Encoding: chunked value. This is a new header in HTTP/1.1 and allows for streaming of response to the client instead of one big payload</a:t>
            </a:r>
          </a:p>
        </p:txBody>
      </p:sp>
    </p:spTree>
    <p:extLst>
      <p:ext uri="{BB962C8B-B14F-4D97-AF65-F5344CB8AC3E}">
        <p14:creationId xmlns:p14="http://schemas.microsoft.com/office/powerpoint/2010/main" val="34618758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Headers</a:t>
            </a:r>
            <a:endParaRPr lang="en-US" dirty="0"/>
          </a:p>
        </p:txBody>
      </p:sp>
      <p:sp>
        <p:nvSpPr>
          <p:cNvPr id="3" name="Content Placeholder 2"/>
          <p:cNvSpPr>
            <a:spLocks noGrp="1"/>
          </p:cNvSpPr>
          <p:nvPr>
            <p:ph idx="1"/>
          </p:nvPr>
        </p:nvSpPr>
        <p:spPr/>
        <p:txBody>
          <a:bodyPr>
            <a:normAutofit/>
          </a:bodyPr>
          <a:lstStyle/>
          <a:p>
            <a:r>
              <a:rPr lang="en-US" sz="2400" dirty="0"/>
              <a:t>Request and Response messages may also include entity headers to provide meta-information about the the content (aka Message Body or Entity). These headers </a:t>
            </a:r>
            <a:r>
              <a:rPr lang="en-US" sz="2400" dirty="0" smtClean="0"/>
              <a:t>include:</a:t>
            </a:r>
            <a:endParaRPr lang="en-US" sz="2400" dirty="0"/>
          </a:p>
        </p:txBody>
      </p:sp>
      <p:pic>
        <p:nvPicPr>
          <p:cNvPr id="4" name="Picture 3" descr="Screen Shot 2015-01-25 at 1.14.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3822700"/>
            <a:ext cx="6629400" cy="2246508"/>
          </a:xfrm>
          <a:prstGeom prst="rect">
            <a:avLst/>
          </a:prstGeom>
        </p:spPr>
      </p:pic>
    </p:spTree>
    <p:extLst>
      <p:ext uri="{BB962C8B-B14F-4D97-AF65-F5344CB8AC3E}">
        <p14:creationId xmlns:p14="http://schemas.microsoft.com/office/powerpoint/2010/main" val="21001600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Headers</a:t>
            </a:r>
            <a:endParaRPr lang="en-US" dirty="0"/>
          </a:p>
        </p:txBody>
      </p:sp>
      <p:sp>
        <p:nvSpPr>
          <p:cNvPr id="3" name="Content Placeholder 2"/>
          <p:cNvSpPr>
            <a:spLocks noGrp="1"/>
          </p:cNvSpPr>
          <p:nvPr>
            <p:ph idx="1"/>
          </p:nvPr>
        </p:nvSpPr>
        <p:spPr/>
        <p:txBody>
          <a:bodyPr>
            <a:normAutofit fontScale="92500" lnSpcReduction="10000"/>
          </a:bodyPr>
          <a:lstStyle/>
          <a:p>
            <a:r>
              <a:rPr lang="en-US" dirty="0"/>
              <a:t>All of the </a:t>
            </a:r>
            <a:r>
              <a:rPr lang="en-US" b="1" dirty="0"/>
              <a:t>Content</a:t>
            </a:r>
            <a:r>
              <a:rPr lang="en-US" dirty="0"/>
              <a:t>- prefixed headers provide information about the structure, encoding and size of the message body. Some of these headers need to be present if the entity is part of the message.</a:t>
            </a:r>
          </a:p>
          <a:p>
            <a:r>
              <a:rPr lang="en-US" dirty="0"/>
              <a:t>The </a:t>
            </a:r>
            <a:r>
              <a:rPr lang="en-US" b="1" dirty="0"/>
              <a:t>Expires</a:t>
            </a:r>
            <a:r>
              <a:rPr lang="en-US" dirty="0"/>
              <a:t> header indicates a timestamp of </a:t>
            </a:r>
            <a:r>
              <a:rPr lang="en-US" dirty="0" smtClean="0"/>
              <a:t>when the </a:t>
            </a:r>
            <a:r>
              <a:rPr lang="en-US" dirty="0"/>
              <a:t>entity expires. Interestingly, a </a:t>
            </a:r>
            <a:r>
              <a:rPr lang="en-US" i="1" dirty="0"/>
              <a:t>"never expires"</a:t>
            </a:r>
            <a:r>
              <a:rPr lang="en-US" dirty="0"/>
              <a:t> entity is sent with a timestamp of one year into the future. </a:t>
            </a:r>
            <a:endParaRPr lang="en-US" dirty="0" smtClean="0"/>
          </a:p>
          <a:p>
            <a:r>
              <a:rPr lang="en-US" dirty="0" smtClean="0"/>
              <a:t>The </a:t>
            </a:r>
            <a:r>
              <a:rPr lang="en-US" b="1" dirty="0" smtClean="0"/>
              <a:t>Last</a:t>
            </a:r>
            <a:r>
              <a:rPr lang="en-US" b="1" dirty="0"/>
              <a:t>-Modified </a:t>
            </a:r>
            <a:r>
              <a:rPr lang="en-US" dirty="0"/>
              <a:t>header indicates the last modification timestamp for the entity</a:t>
            </a:r>
          </a:p>
          <a:p>
            <a:endParaRPr lang="en-US" dirty="0"/>
          </a:p>
        </p:txBody>
      </p:sp>
    </p:spTree>
    <p:extLst>
      <p:ext uri="{BB962C8B-B14F-4D97-AF65-F5344CB8AC3E}">
        <p14:creationId xmlns:p14="http://schemas.microsoft.com/office/powerpoint/2010/main" val="2976183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Format</a:t>
            </a:r>
            <a:endParaRPr lang="en-US" dirty="0"/>
          </a:p>
        </p:txBody>
      </p:sp>
      <p:sp>
        <p:nvSpPr>
          <p:cNvPr id="3" name="Content Placeholder 2"/>
          <p:cNvSpPr>
            <a:spLocks noGrp="1"/>
          </p:cNvSpPr>
          <p:nvPr>
            <p:ph idx="1"/>
          </p:nvPr>
        </p:nvSpPr>
        <p:spPr/>
        <p:txBody>
          <a:bodyPr/>
          <a:lstStyle/>
          <a:p>
            <a:r>
              <a:rPr lang="en-US" dirty="0"/>
              <a:t>The request message has the same generic structure as above, except for the request line which looks like</a:t>
            </a:r>
          </a:p>
        </p:txBody>
      </p:sp>
      <p:pic>
        <p:nvPicPr>
          <p:cNvPr id="5" name="Picture 4" descr="Screen Shot 2015-01-25 at 1.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517900"/>
            <a:ext cx="6794500" cy="1984648"/>
          </a:xfrm>
          <a:prstGeom prst="rect">
            <a:avLst/>
          </a:prstGeom>
        </p:spPr>
      </p:pic>
    </p:spTree>
    <p:extLst>
      <p:ext uri="{BB962C8B-B14F-4D97-AF65-F5344CB8AC3E}">
        <p14:creationId xmlns:p14="http://schemas.microsoft.com/office/powerpoint/2010/main" val="3578223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a:bodyPr>
          <a:lstStyle/>
          <a:p>
            <a:r>
              <a:rPr lang="en-US" sz="2400" dirty="0"/>
              <a:t>Note the request line followed by many request headers. The </a:t>
            </a:r>
            <a:r>
              <a:rPr lang="en-US" sz="2400" b="1" dirty="0"/>
              <a:t>Host</a:t>
            </a:r>
            <a:r>
              <a:rPr lang="en-US" sz="2400" dirty="0"/>
              <a:t> header is mandatory for HTTP/1.1 clients. </a:t>
            </a:r>
            <a:r>
              <a:rPr lang="en-US" sz="2400" b="1" dirty="0"/>
              <a:t>GET</a:t>
            </a:r>
            <a:r>
              <a:rPr lang="en-US" sz="2400" dirty="0"/>
              <a:t> requests do not have a message body, </a:t>
            </a:r>
            <a:r>
              <a:rPr lang="en-US" sz="2400" dirty="0" smtClean="0"/>
              <a:t>but </a:t>
            </a:r>
            <a:r>
              <a:rPr lang="en-US" sz="2400" b="1" dirty="0" smtClean="0"/>
              <a:t>POST</a:t>
            </a:r>
            <a:r>
              <a:rPr lang="en-US" sz="2400" dirty="0" smtClean="0"/>
              <a:t> </a:t>
            </a:r>
            <a:r>
              <a:rPr lang="en-US" sz="2400" dirty="0"/>
              <a:t>requests can contain the post data in the body.</a:t>
            </a:r>
          </a:p>
        </p:txBody>
      </p:sp>
      <p:pic>
        <p:nvPicPr>
          <p:cNvPr id="5" name="Picture 4" descr="Screen Shot 2015-01-25 at 1.19.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4298950"/>
            <a:ext cx="7175500" cy="1367318"/>
          </a:xfrm>
          <a:prstGeom prst="rect">
            <a:avLst/>
          </a:prstGeom>
        </p:spPr>
      </p:pic>
    </p:spTree>
    <p:extLst>
      <p:ext uri="{BB962C8B-B14F-4D97-AF65-F5344CB8AC3E}">
        <p14:creationId xmlns:p14="http://schemas.microsoft.com/office/powerpoint/2010/main" val="31708649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Headers</a:t>
            </a:r>
            <a:endParaRPr lang="en-US" dirty="0"/>
          </a:p>
        </p:txBody>
      </p:sp>
      <p:pic>
        <p:nvPicPr>
          <p:cNvPr id="4" name="Picture 3" descr="Screen Shot 2015-01-25 at 1.21.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2097415"/>
            <a:ext cx="6197600" cy="3913726"/>
          </a:xfrm>
          <a:prstGeom prst="rect">
            <a:avLst/>
          </a:prstGeom>
        </p:spPr>
      </p:pic>
    </p:spTree>
    <p:extLst>
      <p:ext uri="{BB962C8B-B14F-4D97-AF65-F5344CB8AC3E}">
        <p14:creationId xmlns:p14="http://schemas.microsoft.com/office/powerpoint/2010/main" val="768649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Headers</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Accept prefixed headers indicate the acceptable media-types, languages and character sets on the client. </a:t>
            </a:r>
            <a:endParaRPr lang="en-US" dirty="0" smtClean="0"/>
          </a:p>
          <a:p>
            <a:r>
              <a:rPr lang="en-US" dirty="0" smtClean="0"/>
              <a:t>From</a:t>
            </a:r>
            <a:r>
              <a:rPr lang="en-US" dirty="0"/>
              <a:t>, Host, </a:t>
            </a:r>
            <a:r>
              <a:rPr lang="en-US" dirty="0" err="1"/>
              <a:t>Referer</a:t>
            </a:r>
            <a:r>
              <a:rPr lang="en-US" dirty="0"/>
              <a:t> and User-Agent identify details about the client that initiated the request. </a:t>
            </a:r>
            <a:endParaRPr lang="en-US" dirty="0" smtClean="0"/>
          </a:p>
          <a:p>
            <a:r>
              <a:rPr lang="en-US" dirty="0" smtClean="0"/>
              <a:t>The </a:t>
            </a:r>
            <a:r>
              <a:rPr lang="en-US" dirty="0"/>
              <a:t>If- prefixed headers are used to make a request more conditional, and the server returns the resource only if the condition matches. Otherwise, it returns a 304 Not Modified. The condition can be based on a timestamp or an </a:t>
            </a:r>
            <a:r>
              <a:rPr lang="en-US" dirty="0" err="1"/>
              <a:t>ETag</a:t>
            </a:r>
            <a:r>
              <a:rPr lang="en-US" dirty="0"/>
              <a:t> (a hash of the entity)</a:t>
            </a:r>
          </a:p>
        </p:txBody>
      </p:sp>
    </p:spTree>
    <p:extLst>
      <p:ext uri="{BB962C8B-B14F-4D97-AF65-F5344CB8AC3E}">
        <p14:creationId xmlns:p14="http://schemas.microsoft.com/office/powerpoint/2010/main" val="15158315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lgn="l"/>
            <a:r>
              <a:rPr lang="en-US">
                <a:latin typeface="Times New Roman" charset="0"/>
              </a:rPr>
              <a:t>User-Agent</a:t>
            </a:r>
          </a:p>
        </p:txBody>
      </p:sp>
      <p:sp>
        <p:nvSpPr>
          <p:cNvPr id="15363" name="Rectangle 3"/>
          <p:cNvSpPr>
            <a:spLocks noGrp="1" noChangeArrowheads="1"/>
          </p:cNvSpPr>
          <p:nvPr>
            <p:ph type="body" idx="1"/>
          </p:nvPr>
        </p:nvSpPr>
        <p:spPr/>
        <p:txBody>
          <a:bodyPr/>
          <a:lstStyle/>
          <a:p>
            <a:r>
              <a:rPr lang="en-US">
                <a:latin typeface="Times New Roman" charset="0"/>
              </a:rPr>
              <a:t>Software product used by original client</a:t>
            </a:r>
          </a:p>
          <a:p>
            <a:r>
              <a:rPr lang="en-US">
                <a:latin typeface="Times New Roman" charset="0"/>
              </a:rPr>
              <a:t>&lt;field&gt; = User-Agent: &lt;product&gt;</a:t>
            </a:r>
          </a:p>
          <a:p>
            <a:r>
              <a:rPr lang="en-US">
                <a:latin typeface="Times New Roman" charset="0"/>
              </a:rPr>
              <a:t>&lt;product&gt; = &lt;word&gt; [/&lt;version&gt;]</a:t>
            </a:r>
          </a:p>
          <a:p>
            <a:r>
              <a:rPr lang="en-US">
                <a:latin typeface="Times New Roman" charset="0"/>
              </a:rPr>
              <a:t>&lt;version&gt; = &lt;word&gt;</a:t>
            </a:r>
          </a:p>
          <a:p>
            <a:r>
              <a:rPr lang="en-US">
                <a:latin typeface="Times New Roman" charset="0"/>
              </a:rPr>
              <a:t>Ex.</a:t>
            </a:r>
          </a:p>
          <a:p>
            <a:pPr lvl="1"/>
            <a:r>
              <a:rPr lang="en-US">
                <a:latin typeface="Times New Roman" charset="0"/>
              </a:rPr>
              <a:t>User-Agent: IBM WebExplorer DLL /v960311</a:t>
            </a:r>
          </a:p>
        </p:txBody>
      </p:sp>
    </p:spTree>
    <p:extLst>
      <p:ext uri="{BB962C8B-B14F-4D97-AF65-F5344CB8AC3E}">
        <p14:creationId xmlns:p14="http://schemas.microsoft.com/office/powerpoint/2010/main" val="3121070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 Continued</a:t>
            </a:r>
            <a:endParaRPr lang="en-US" dirty="0"/>
          </a:p>
        </p:txBody>
      </p:sp>
      <p:sp>
        <p:nvSpPr>
          <p:cNvPr id="3" name="Content Placeholder 2"/>
          <p:cNvSpPr>
            <a:spLocks noGrp="1"/>
          </p:cNvSpPr>
          <p:nvPr>
            <p:ph idx="1"/>
          </p:nvPr>
        </p:nvSpPr>
        <p:spPr/>
        <p:txBody>
          <a:bodyPr/>
          <a:lstStyle/>
          <a:p>
            <a:r>
              <a:rPr lang="en-US" dirty="0" smtClean="0"/>
              <a:t>Web APIs, just like Web Services, leverage the Internet.</a:t>
            </a:r>
          </a:p>
          <a:p>
            <a:r>
              <a:rPr lang="en-US" dirty="0" smtClean="0"/>
              <a:t>Use well-known protocols, such as http and </a:t>
            </a:r>
            <a:r>
              <a:rPr lang="en-US" dirty="0" err="1" smtClean="0"/>
              <a:t>tcp</a:t>
            </a:r>
            <a:r>
              <a:rPr lang="en-US" dirty="0" smtClean="0"/>
              <a:t>.</a:t>
            </a:r>
          </a:p>
          <a:p>
            <a:r>
              <a:rPr lang="en-US" dirty="0" smtClean="0"/>
              <a:t>Unlike Web Services, which were largely driven by commerce, web APIs were driven both by commerce and social media.</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lgn="l"/>
            <a:r>
              <a:rPr lang="en-US">
                <a:latin typeface="Times New Roman" charset="0"/>
              </a:rPr>
              <a:t>Modified-Since:</a:t>
            </a:r>
          </a:p>
        </p:txBody>
      </p:sp>
      <p:sp>
        <p:nvSpPr>
          <p:cNvPr id="20483" name="Rectangle 3"/>
          <p:cNvSpPr>
            <a:spLocks noGrp="1" noChangeArrowheads="1"/>
          </p:cNvSpPr>
          <p:nvPr>
            <p:ph type="body" idx="1"/>
          </p:nvPr>
        </p:nvSpPr>
        <p:spPr/>
        <p:txBody>
          <a:bodyPr/>
          <a:lstStyle/>
          <a:p>
            <a:r>
              <a:rPr lang="en-US">
                <a:latin typeface="Times New Roman" charset="0"/>
              </a:rPr>
              <a:t>Used with GET to make a conditional GET</a:t>
            </a:r>
          </a:p>
          <a:p>
            <a:r>
              <a:rPr lang="en-US">
                <a:latin typeface="Times New Roman" charset="0"/>
              </a:rPr>
              <a:t>if requested document has not been modified since specified date a Modified 304 header is sent back to client instead of document</a:t>
            </a:r>
          </a:p>
          <a:p>
            <a:pPr lvl="1"/>
            <a:r>
              <a:rPr lang="en-US">
                <a:latin typeface="Times New Roman" charset="0"/>
              </a:rPr>
              <a:t>client can then display cached version</a:t>
            </a:r>
          </a:p>
        </p:txBody>
      </p:sp>
    </p:spTree>
    <p:extLst>
      <p:ext uri="{BB962C8B-B14F-4D97-AF65-F5344CB8AC3E}">
        <p14:creationId xmlns:p14="http://schemas.microsoft.com/office/powerpoint/2010/main" val="2869510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gn="l"/>
            <a:r>
              <a:rPr lang="en-US">
                <a:latin typeface="Times New Roman" charset="0"/>
              </a:rPr>
              <a:t>Authorization:</a:t>
            </a:r>
          </a:p>
        </p:txBody>
      </p:sp>
      <p:sp>
        <p:nvSpPr>
          <p:cNvPr id="17411" name="Rectangle 3"/>
          <p:cNvSpPr>
            <a:spLocks noGrp="1" noChangeArrowheads="1"/>
          </p:cNvSpPr>
          <p:nvPr>
            <p:ph type="body" idx="1"/>
          </p:nvPr>
        </p:nvSpPr>
        <p:spPr/>
        <p:txBody>
          <a:bodyPr/>
          <a:lstStyle/>
          <a:p>
            <a:r>
              <a:rPr lang="en-US" dirty="0"/>
              <a:t>For Password and authentication schemes</a:t>
            </a:r>
          </a:p>
          <a:p>
            <a:r>
              <a:rPr lang="en-US" dirty="0"/>
              <a:t>Ex.</a:t>
            </a:r>
          </a:p>
          <a:p>
            <a:pPr lvl="1"/>
            <a:r>
              <a:rPr lang="en-US" dirty="0" smtClean="0"/>
              <a:t>Authorization: Basic (base64 encoded </a:t>
            </a:r>
            <a:r>
              <a:rPr lang="en-US" dirty="0" err="1" smtClean="0"/>
              <a:t>username:password</a:t>
            </a:r>
            <a:r>
              <a:rPr lang="en-US" dirty="0" smtClean="0"/>
              <a:t> pair)</a:t>
            </a:r>
          </a:p>
          <a:p>
            <a:pPr lvl="1"/>
            <a:r>
              <a:rPr lang="en-US" dirty="0" smtClean="0"/>
              <a:t>Authorization</a:t>
            </a:r>
            <a:r>
              <a:rPr lang="en-US" dirty="0"/>
              <a:t>: user </a:t>
            </a:r>
            <a:r>
              <a:rPr lang="en-US" dirty="0" err="1"/>
              <a:t>fred:mypassword</a:t>
            </a:r>
            <a:endParaRPr lang="en-US" dirty="0"/>
          </a:p>
          <a:p>
            <a:pPr lvl="1"/>
            <a:r>
              <a:rPr lang="en-US" dirty="0"/>
              <a:t>Authorization: </a:t>
            </a:r>
            <a:r>
              <a:rPr lang="en-US" dirty="0" err="1"/>
              <a:t>kerberos</a:t>
            </a:r>
            <a:r>
              <a:rPr lang="en-US" dirty="0"/>
              <a:t> </a:t>
            </a:r>
            <a:r>
              <a:rPr lang="en-US" dirty="0" err="1" smtClean="0"/>
              <a:t>kerberosparameters</a:t>
            </a:r>
            <a:endParaRPr lang="en-US" dirty="0" smtClean="0"/>
          </a:p>
          <a:p>
            <a:pPr lvl="1"/>
            <a:r>
              <a:rPr lang="en-US" dirty="0"/>
              <a:t>Authorization: Bearer rRR0GnTudjuUUGaSt0n</a:t>
            </a:r>
          </a:p>
        </p:txBody>
      </p:sp>
    </p:spTree>
    <p:extLst>
      <p:ext uri="{BB962C8B-B14F-4D97-AF65-F5344CB8AC3E}">
        <p14:creationId xmlns:p14="http://schemas.microsoft.com/office/powerpoint/2010/main" val="16930314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Format</a:t>
            </a:r>
            <a:endParaRPr lang="en-US" dirty="0"/>
          </a:p>
        </p:txBody>
      </p:sp>
      <p:sp>
        <p:nvSpPr>
          <p:cNvPr id="3" name="Content Placeholder 2"/>
          <p:cNvSpPr>
            <a:spLocks noGrp="1"/>
          </p:cNvSpPr>
          <p:nvPr>
            <p:ph idx="1"/>
          </p:nvPr>
        </p:nvSpPr>
        <p:spPr/>
        <p:txBody>
          <a:bodyPr>
            <a:normAutofit/>
          </a:bodyPr>
          <a:lstStyle/>
          <a:p>
            <a:r>
              <a:rPr lang="en-US" sz="2400" dirty="0"/>
              <a:t>The response format is similar to the request message, except for the status line and headers. The status line has the following structure</a:t>
            </a:r>
          </a:p>
        </p:txBody>
      </p:sp>
      <p:pic>
        <p:nvPicPr>
          <p:cNvPr id="4" name="Picture 3" descr="Screen Shot 2015-01-25 at 1.25.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3308350"/>
            <a:ext cx="6565900" cy="2715059"/>
          </a:xfrm>
          <a:prstGeom prst="rect">
            <a:avLst/>
          </a:prstGeom>
        </p:spPr>
      </p:pic>
    </p:spTree>
    <p:extLst>
      <p:ext uri="{BB962C8B-B14F-4D97-AF65-F5344CB8AC3E}">
        <p14:creationId xmlns:p14="http://schemas.microsoft.com/office/powerpoint/2010/main" val="3556778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Format</a:t>
            </a:r>
            <a:endParaRPr lang="en-US" dirty="0"/>
          </a:p>
        </p:txBody>
      </p:sp>
      <p:sp>
        <p:nvSpPr>
          <p:cNvPr id="3" name="Content Placeholder 2"/>
          <p:cNvSpPr>
            <a:spLocks noGrp="1"/>
          </p:cNvSpPr>
          <p:nvPr>
            <p:ph idx="1"/>
          </p:nvPr>
        </p:nvSpPr>
        <p:spPr/>
        <p:txBody>
          <a:bodyPr>
            <a:normAutofit/>
          </a:bodyPr>
          <a:lstStyle/>
          <a:p>
            <a:r>
              <a:rPr lang="en-US" sz="1800" dirty="0"/>
              <a:t>Age is the time in seconds since the message was generated on the server.</a:t>
            </a:r>
          </a:p>
          <a:p>
            <a:r>
              <a:rPr lang="en-US" sz="1800" dirty="0" err="1"/>
              <a:t>ETag</a:t>
            </a:r>
            <a:r>
              <a:rPr lang="en-US" sz="1800" dirty="0"/>
              <a:t> is the MD5 hash of the entity and used to check for modifications.</a:t>
            </a:r>
          </a:p>
          <a:p>
            <a:r>
              <a:rPr lang="en-US" sz="1800" dirty="0"/>
              <a:t>Location is used when sending a redirection and contains the new URL.</a:t>
            </a:r>
          </a:p>
          <a:p>
            <a:r>
              <a:rPr lang="en-US" sz="1800" dirty="0"/>
              <a:t>Server identifies the server generating the message</a:t>
            </a:r>
            <a:r>
              <a:rPr lang="en-US" sz="1800" dirty="0" smtClean="0"/>
              <a:t>.</a:t>
            </a:r>
            <a:endParaRPr lang="en-US" sz="1800" dirty="0"/>
          </a:p>
        </p:txBody>
      </p:sp>
      <p:pic>
        <p:nvPicPr>
          <p:cNvPr id="4" name="Picture 3" descr="Screen Shot 2015-01-25 at 1.2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0" y="4370416"/>
            <a:ext cx="6649166" cy="2157383"/>
          </a:xfrm>
          <a:prstGeom prst="rect">
            <a:avLst/>
          </a:prstGeom>
        </p:spPr>
      </p:pic>
    </p:spTree>
    <p:extLst>
      <p:ext uri="{BB962C8B-B14F-4D97-AF65-F5344CB8AC3E}">
        <p14:creationId xmlns:p14="http://schemas.microsoft.com/office/powerpoint/2010/main" val="21685835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Chrome/</a:t>
            </a:r>
            <a:r>
              <a:rPr lang="en-US" dirty="0" err="1" smtClean="0"/>
              <a:t>Webkit</a:t>
            </a:r>
            <a:r>
              <a:rPr lang="en-US" dirty="0" smtClean="0"/>
              <a:t> Inspector</a:t>
            </a:r>
            <a:endParaRPr lang="en-US" dirty="0"/>
          </a:p>
        </p:txBody>
      </p:sp>
      <p:sp>
        <p:nvSpPr>
          <p:cNvPr id="3" name="Content Placeholder 2"/>
          <p:cNvSpPr>
            <a:spLocks noGrp="1"/>
          </p:cNvSpPr>
          <p:nvPr>
            <p:ph idx="1"/>
          </p:nvPr>
        </p:nvSpPr>
        <p:spPr/>
        <p:txBody>
          <a:bodyPr/>
          <a:lstStyle/>
          <a:p>
            <a:pPr marL="0" indent="0">
              <a:buNone/>
            </a:pPr>
            <a:endParaRPr lang="en-US" b="1" dirty="0"/>
          </a:p>
          <a:p>
            <a:pPr marL="0" indent="0">
              <a:buNone/>
            </a:pPr>
            <a:endParaRPr lang="en-US" dirty="0"/>
          </a:p>
        </p:txBody>
      </p:sp>
      <p:pic>
        <p:nvPicPr>
          <p:cNvPr id="4" name="Picture 3"/>
          <p:cNvPicPr>
            <a:picLocks noChangeAspect="1"/>
          </p:cNvPicPr>
          <p:nvPr/>
        </p:nvPicPr>
        <p:blipFill>
          <a:blip r:embed="rId2"/>
          <a:stretch>
            <a:fillRect/>
          </a:stretch>
        </p:blipFill>
        <p:spPr>
          <a:xfrm>
            <a:off x="1181100" y="2209800"/>
            <a:ext cx="6608682" cy="3644900"/>
          </a:xfrm>
          <a:prstGeom prst="rect">
            <a:avLst/>
          </a:prstGeom>
        </p:spPr>
      </p:pic>
    </p:spTree>
    <p:extLst>
      <p:ext uri="{BB962C8B-B14F-4D97-AF65-F5344CB8AC3E}">
        <p14:creationId xmlns:p14="http://schemas.microsoft.com/office/powerpoint/2010/main" val="1298657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Fiddler</a:t>
            </a:r>
            <a:endParaRPr lang="en-US" dirty="0"/>
          </a:p>
        </p:txBody>
      </p:sp>
      <p:pic>
        <p:nvPicPr>
          <p:cNvPr id="4" name="Content Placeholder 3"/>
          <p:cNvPicPr>
            <a:picLocks noGrp="1" noChangeAspect="1"/>
          </p:cNvPicPr>
          <p:nvPr>
            <p:ph idx="1"/>
          </p:nvPr>
        </p:nvPicPr>
        <p:blipFill>
          <a:blip r:embed="rId2"/>
          <a:srcRect l="-13842" r="-13842"/>
          <a:stretch>
            <a:fillRect/>
          </a:stretch>
        </p:blipFill>
        <p:spPr>
          <a:xfrm>
            <a:off x="1308099" y="2105024"/>
            <a:ext cx="6495081" cy="3940175"/>
          </a:xfrm>
        </p:spPr>
      </p:pic>
    </p:spTree>
    <p:extLst>
      <p:ext uri="{BB962C8B-B14F-4D97-AF65-F5344CB8AC3E}">
        <p14:creationId xmlns:p14="http://schemas.microsoft.com/office/powerpoint/2010/main" val="91983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Charles Proxy</a:t>
            </a:r>
            <a:endParaRPr lang="en-US" dirty="0"/>
          </a:p>
        </p:txBody>
      </p:sp>
      <p:pic>
        <p:nvPicPr>
          <p:cNvPr id="4" name="Content Placeholder 3"/>
          <p:cNvPicPr>
            <a:picLocks noGrp="1" noChangeAspect="1"/>
          </p:cNvPicPr>
          <p:nvPr>
            <p:ph idx="1"/>
          </p:nvPr>
        </p:nvPicPr>
        <p:blipFill>
          <a:blip r:embed="rId2"/>
          <a:srcRect t="-11359" b="-11359"/>
          <a:stretch>
            <a:fillRect/>
          </a:stretch>
        </p:blipFill>
        <p:spPr>
          <a:xfrm>
            <a:off x="1079500" y="1872116"/>
            <a:ext cx="6972300" cy="4231434"/>
          </a:xfrm>
        </p:spPr>
      </p:pic>
    </p:spTree>
    <p:extLst>
      <p:ext uri="{BB962C8B-B14F-4D97-AF65-F5344CB8AC3E}">
        <p14:creationId xmlns:p14="http://schemas.microsoft.com/office/powerpoint/2010/main" val="38643870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Node.JS</a:t>
            </a:r>
            <a:endParaRPr lang="en-US" dirty="0"/>
          </a:p>
        </p:txBody>
      </p:sp>
      <p:sp>
        <p:nvSpPr>
          <p:cNvPr id="3" name="Content Placeholder 2"/>
          <p:cNvSpPr>
            <a:spLocks noGrp="1"/>
          </p:cNvSpPr>
          <p:nvPr>
            <p:ph idx="1"/>
          </p:nvPr>
        </p:nvSpPr>
        <p:spPr/>
        <p:txBody>
          <a:bodyPr/>
          <a:lstStyle/>
          <a:p>
            <a:r>
              <a:rPr lang="en-US" dirty="0" err="1"/>
              <a:t>ExpressJS</a:t>
            </a:r>
            <a:r>
              <a:rPr lang="en-US" dirty="0"/>
              <a:t> provides a simple API for doing just that. We won't cover the details of the API. Instead, we will provide links to the detailed documentation on </a:t>
            </a:r>
            <a:r>
              <a:rPr lang="en-US" dirty="0" err="1"/>
              <a:t>ExpressJS</a:t>
            </a:r>
            <a:r>
              <a:rPr lang="en-US" dirty="0"/>
              <a:t> </a:t>
            </a:r>
            <a:r>
              <a:rPr lang="en-US" dirty="0" smtClean="0"/>
              <a:t>guide</a:t>
            </a:r>
            <a:endParaRPr lang="en-US" dirty="0"/>
          </a:p>
        </p:txBody>
      </p:sp>
    </p:spTree>
    <p:extLst>
      <p:ext uri="{BB962C8B-B14F-4D97-AF65-F5344CB8AC3E}">
        <p14:creationId xmlns:p14="http://schemas.microsoft.com/office/powerpoint/2010/main" val="33735128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ExpressJS</a:t>
            </a:r>
            <a:r>
              <a:rPr lang="en-US" dirty="0" smtClean="0"/>
              <a:t> Request</a:t>
            </a:r>
            <a:endParaRPr lang="en-US" dirty="0"/>
          </a:p>
        </p:txBody>
      </p:sp>
      <p:sp>
        <p:nvSpPr>
          <p:cNvPr id="3" name="Content Placeholder 2"/>
          <p:cNvSpPr>
            <a:spLocks noGrp="1"/>
          </p:cNvSpPr>
          <p:nvPr>
            <p:ph idx="1"/>
          </p:nvPr>
        </p:nvSpPr>
        <p:spPr/>
        <p:txBody>
          <a:bodyPr/>
          <a:lstStyle/>
          <a:p>
            <a:r>
              <a:rPr lang="en-US" dirty="0" err="1" smtClean="0"/>
              <a:t>req.body</a:t>
            </a:r>
            <a:r>
              <a:rPr lang="en-US" dirty="0" smtClean="0"/>
              <a:t>: get the request body</a:t>
            </a:r>
          </a:p>
          <a:p>
            <a:r>
              <a:rPr lang="en-US" dirty="0" err="1" smtClean="0"/>
              <a:t>req.query</a:t>
            </a:r>
            <a:r>
              <a:rPr lang="en-US" dirty="0" smtClean="0"/>
              <a:t>: get the query fragment of the URL</a:t>
            </a:r>
          </a:p>
          <a:p>
            <a:r>
              <a:rPr lang="en-US" dirty="0" err="1" smtClean="0"/>
              <a:t>req.originalUrl</a:t>
            </a:r>
            <a:endParaRPr lang="en-US" dirty="0" smtClean="0"/>
          </a:p>
          <a:p>
            <a:r>
              <a:rPr lang="en-US" dirty="0" err="1" smtClean="0"/>
              <a:t>req.host</a:t>
            </a:r>
            <a:r>
              <a:rPr lang="en-US" dirty="0" smtClean="0"/>
              <a:t>: reads the Host header field</a:t>
            </a:r>
          </a:p>
          <a:p>
            <a:r>
              <a:rPr lang="en-US" dirty="0" err="1" smtClean="0"/>
              <a:t>req.accepts</a:t>
            </a:r>
            <a:r>
              <a:rPr lang="en-US" dirty="0" smtClean="0"/>
              <a:t>: read the acceptable MIME-types on the client side</a:t>
            </a:r>
          </a:p>
          <a:p>
            <a:r>
              <a:rPr lang="en-US" dirty="0" err="1" smtClean="0"/>
              <a:t>req.get</a:t>
            </a:r>
            <a:r>
              <a:rPr lang="en-US" dirty="0" smtClean="0"/>
              <a:t> or </a:t>
            </a:r>
            <a:r>
              <a:rPr lang="en-US" dirty="0" err="1" smtClean="0"/>
              <a:t>req.header</a:t>
            </a:r>
            <a:r>
              <a:rPr lang="en-US" dirty="0" smtClean="0"/>
              <a:t>: read any header field passed as an argument</a:t>
            </a:r>
            <a:endParaRPr lang="en-US" dirty="0"/>
          </a:p>
        </p:txBody>
      </p:sp>
    </p:spTree>
    <p:extLst>
      <p:ext uri="{BB962C8B-B14F-4D97-AF65-F5344CB8AC3E}">
        <p14:creationId xmlns:p14="http://schemas.microsoft.com/office/powerpoint/2010/main" val="10497037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ExpressJS</a:t>
            </a:r>
            <a:r>
              <a:rPr lang="en-US" dirty="0" smtClean="0"/>
              <a:t> Response</a:t>
            </a:r>
            <a:endParaRPr lang="en-US" dirty="0"/>
          </a:p>
        </p:txBody>
      </p:sp>
      <p:sp>
        <p:nvSpPr>
          <p:cNvPr id="3" name="Content Placeholder 2"/>
          <p:cNvSpPr>
            <a:spLocks noGrp="1"/>
          </p:cNvSpPr>
          <p:nvPr>
            <p:ph idx="1"/>
          </p:nvPr>
        </p:nvSpPr>
        <p:spPr/>
        <p:txBody>
          <a:bodyPr/>
          <a:lstStyle/>
          <a:p>
            <a:r>
              <a:rPr lang="en-US" dirty="0" err="1" smtClean="0"/>
              <a:t>res.status</a:t>
            </a:r>
            <a:r>
              <a:rPr lang="en-US" dirty="0" smtClean="0"/>
              <a:t>: set an explicit status code</a:t>
            </a:r>
          </a:p>
          <a:p>
            <a:r>
              <a:rPr lang="en-US" dirty="0" err="1" smtClean="0"/>
              <a:t>res.set</a:t>
            </a:r>
            <a:r>
              <a:rPr lang="en-US" dirty="0" smtClean="0"/>
              <a:t>: set a specific response header</a:t>
            </a:r>
          </a:p>
          <a:p>
            <a:r>
              <a:rPr lang="en-US" dirty="0" err="1" smtClean="0"/>
              <a:t>res.send</a:t>
            </a:r>
            <a:r>
              <a:rPr lang="en-US" dirty="0" smtClean="0"/>
              <a:t>: send HTML, JSON or an octet-stream</a:t>
            </a:r>
          </a:p>
          <a:p>
            <a:r>
              <a:rPr lang="en-US" dirty="0" err="1" smtClean="0"/>
              <a:t>res.sendFile</a:t>
            </a:r>
            <a:r>
              <a:rPr lang="en-US" dirty="0" smtClean="0"/>
              <a:t>: transfer a file to the client</a:t>
            </a:r>
          </a:p>
          <a:p>
            <a:r>
              <a:rPr lang="en-US" dirty="0" err="1" smtClean="0"/>
              <a:t>res.render</a:t>
            </a:r>
            <a:r>
              <a:rPr lang="en-US" dirty="0" smtClean="0"/>
              <a:t>: render an express view template</a:t>
            </a:r>
          </a:p>
          <a:p>
            <a:r>
              <a:rPr lang="en-US" dirty="0" err="1" smtClean="0"/>
              <a:t>res.redirect</a:t>
            </a:r>
            <a:r>
              <a:rPr lang="en-US" dirty="0" smtClean="0"/>
              <a:t>: redirect to a different route (e.g. 302)</a:t>
            </a:r>
            <a:endParaRPr lang="en-US" dirty="0"/>
          </a:p>
        </p:txBody>
      </p:sp>
    </p:spTree>
    <p:extLst>
      <p:ext uri="{BB962C8B-B14F-4D97-AF65-F5344CB8AC3E}">
        <p14:creationId xmlns:p14="http://schemas.microsoft.com/office/powerpoint/2010/main" val="1879400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Web APIs</a:t>
            </a:r>
            <a:endParaRPr lang="en-US" dirty="0"/>
          </a:p>
        </p:txBody>
      </p:sp>
      <p:sp>
        <p:nvSpPr>
          <p:cNvPr id="3" name="Content Placeholder 2"/>
          <p:cNvSpPr>
            <a:spLocks noGrp="1"/>
          </p:cNvSpPr>
          <p:nvPr>
            <p:ph idx="1"/>
          </p:nvPr>
        </p:nvSpPr>
        <p:spPr/>
        <p:txBody>
          <a:bodyPr/>
          <a:lstStyle/>
          <a:p>
            <a:r>
              <a:rPr lang="en-US" dirty="0" smtClean="0"/>
              <a:t>Use and adoption grew exponentially since 2000.</a:t>
            </a:r>
          </a:p>
          <a:p>
            <a:pPr lvl="1"/>
            <a:r>
              <a:rPr lang="en-US" dirty="0" smtClean="0"/>
              <a:t>Commercial Adoption : eBay, </a:t>
            </a:r>
            <a:r>
              <a:rPr lang="en-US" dirty="0" err="1" smtClean="0"/>
              <a:t>Salesforce</a:t>
            </a:r>
            <a:r>
              <a:rPr lang="en-US" dirty="0" smtClean="0"/>
              <a:t>, Amazon</a:t>
            </a:r>
          </a:p>
          <a:p>
            <a:pPr lvl="1"/>
            <a:r>
              <a:rPr lang="en-US" dirty="0" smtClean="0"/>
              <a:t>Social: </a:t>
            </a:r>
            <a:r>
              <a:rPr lang="en-US" dirty="0" err="1" smtClean="0"/>
              <a:t>Facebook</a:t>
            </a:r>
            <a:r>
              <a:rPr lang="en-US" dirty="0" smtClean="0"/>
              <a:t>, </a:t>
            </a:r>
            <a:r>
              <a:rPr lang="en-US" dirty="0" err="1" smtClean="0"/>
              <a:t>Instagram</a:t>
            </a:r>
            <a:r>
              <a:rPr lang="en-US" dirty="0" smtClean="0"/>
              <a:t>, Twitter</a:t>
            </a:r>
          </a:p>
          <a:p>
            <a:r>
              <a:rPr lang="en-US" dirty="0" smtClean="0"/>
              <a:t>Has both coincided with and helped power the rise of cloud computing.</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710" y="62479"/>
            <a:ext cx="2909970" cy="436613"/>
            <a:chOff x="228600" y="214895"/>
            <a:chExt cx="2909970" cy="436613"/>
          </a:xfrm>
        </p:grpSpPr>
        <p:pic>
          <p:nvPicPr>
            <p:cNvPr id="3" name="Picture 2" descr="vantiv.png"/>
            <p:cNvPicPr>
              <a:picLocks noChangeAspect="1"/>
            </p:cNvPicPr>
            <p:nvPr/>
          </p:nvPicPr>
          <p:blipFill>
            <a:blip r:embed="rId2" cstate="print"/>
            <a:stretch>
              <a:fillRect/>
            </a:stretch>
          </p:blipFill>
          <p:spPr>
            <a:xfrm>
              <a:off x="228600" y="257757"/>
              <a:ext cx="1155939" cy="303814"/>
            </a:xfrm>
            <a:prstGeom prst="rect">
              <a:avLst/>
            </a:prstGeom>
          </p:spPr>
        </p:pic>
        <p:cxnSp>
          <p:nvCxnSpPr>
            <p:cNvPr id="4" name="Straight Connector 3"/>
            <p:cNvCxnSpPr/>
            <p:nvPr/>
          </p:nvCxnSpPr>
          <p:spPr>
            <a:xfrm>
              <a:off x="1578759" y="214895"/>
              <a:ext cx="0" cy="38576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66946" y="285748"/>
              <a:ext cx="1471624" cy="365760"/>
            </a:xfrm>
            <a:prstGeom prst="rect">
              <a:avLst/>
            </a:prstGeom>
            <a:noFill/>
          </p:spPr>
          <p:txBody>
            <a:bodyPr wrap="square" rtlCol="0">
              <a:spAutoFit/>
            </a:bodyPr>
            <a:lstStyle/>
            <a:p>
              <a:r>
                <a:rPr lang="en-US" dirty="0" smtClean="0">
                  <a:solidFill>
                    <a:schemeClr val="bg1">
                      <a:lumMod val="85000"/>
                    </a:schemeClr>
                  </a:solidFill>
                  <a:effectLst>
                    <a:outerShdw blurRad="38100" dist="38100" dir="2700000" algn="tl">
                      <a:srgbClr val="000000">
                        <a:alpha val="43137"/>
                      </a:srgbClr>
                    </a:outerShdw>
                  </a:effectLst>
                  <a:latin typeface="Arial" pitchFamily="34" charset="0"/>
                  <a:cs typeface="Arial" pitchFamily="34" charset="0"/>
                </a:rPr>
                <a:t>cloud</a:t>
              </a:r>
              <a:endParaRPr lang="en-US" dirty="0">
                <a:solidFill>
                  <a:schemeClr val="bg1">
                    <a:lumMod val="85000"/>
                  </a:schemeClr>
                </a:solidFill>
                <a:effectLst>
                  <a:outerShdw blurRad="38100" dist="38100" dir="2700000" algn="tl">
                    <a:srgbClr val="000000">
                      <a:alpha val="43137"/>
                    </a:srgbClr>
                  </a:outerShdw>
                </a:effectLst>
                <a:latin typeface="Arial" pitchFamily="34" charset="0"/>
                <a:cs typeface="Arial" pitchFamily="34" charset="0"/>
              </a:endParaRPr>
            </a:p>
          </p:txBody>
        </p:sp>
      </p:grpSp>
      <p:pic>
        <p:nvPicPr>
          <p:cNvPr id="8" name="Picture 7"/>
          <p:cNvPicPr>
            <a:picLocks noChangeAspect="1"/>
          </p:cNvPicPr>
          <p:nvPr/>
        </p:nvPicPr>
        <p:blipFill>
          <a:blip r:embed="rId3"/>
          <a:stretch>
            <a:fillRect/>
          </a:stretch>
        </p:blipFill>
        <p:spPr>
          <a:xfrm>
            <a:off x="2311400" y="1524000"/>
            <a:ext cx="4432300" cy="44323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06600" y="463550"/>
            <a:ext cx="5130800" cy="5930900"/>
          </a:xfrm>
          <a:prstGeom prst="rect">
            <a:avLst/>
          </a:prstGeom>
        </p:spPr>
      </p:pic>
    </p:spTree>
    <p:extLst>
      <p:ext uri="{BB962C8B-B14F-4D97-AF65-F5344CB8AC3E}">
        <p14:creationId xmlns:p14="http://schemas.microsoft.com/office/powerpoint/2010/main" val="16515748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80866" y="850900"/>
            <a:ext cx="7348738" cy="5676900"/>
          </a:xfrm>
          <a:prstGeom prst="rect">
            <a:avLst/>
          </a:prstGeom>
        </p:spPr>
      </p:pic>
    </p:spTree>
    <p:extLst>
      <p:ext uri="{BB962C8B-B14F-4D97-AF65-F5344CB8AC3E}">
        <p14:creationId xmlns:p14="http://schemas.microsoft.com/office/powerpoint/2010/main" val="9627647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8000" y="800100"/>
            <a:ext cx="8080956" cy="5168900"/>
          </a:xfrm>
          <a:prstGeom prst="rect">
            <a:avLst/>
          </a:prstGeom>
        </p:spPr>
      </p:pic>
    </p:spTree>
    <p:extLst>
      <p:ext uri="{BB962C8B-B14F-4D97-AF65-F5344CB8AC3E}">
        <p14:creationId xmlns:p14="http://schemas.microsoft.com/office/powerpoint/2010/main" val="2016408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79500" y="1104900"/>
            <a:ext cx="6858000" cy="4064000"/>
          </a:xfrm>
          <a:prstGeom prst="rect">
            <a:avLst/>
          </a:prstGeom>
        </p:spPr>
      </p:pic>
    </p:spTree>
    <p:extLst>
      <p:ext uri="{BB962C8B-B14F-4D97-AF65-F5344CB8AC3E}">
        <p14:creationId xmlns:p14="http://schemas.microsoft.com/office/powerpoint/2010/main" val="695991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0750" y="704850"/>
            <a:ext cx="7302500" cy="5448300"/>
          </a:xfrm>
          <a:prstGeom prst="rect">
            <a:avLst/>
          </a:prstGeom>
        </p:spPr>
      </p:pic>
    </p:spTree>
    <p:extLst>
      <p:ext uri="{BB962C8B-B14F-4D97-AF65-F5344CB8AC3E}">
        <p14:creationId xmlns:p14="http://schemas.microsoft.com/office/powerpoint/2010/main" val="1199680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Connections</a:t>
            </a:r>
            <a:endParaRPr lang="en-US" dirty="0"/>
          </a:p>
        </p:txBody>
      </p:sp>
      <p:sp>
        <p:nvSpPr>
          <p:cNvPr id="3" name="Content Placeholder 2"/>
          <p:cNvSpPr>
            <a:spLocks noGrp="1"/>
          </p:cNvSpPr>
          <p:nvPr>
            <p:ph idx="1"/>
          </p:nvPr>
        </p:nvSpPr>
        <p:spPr/>
        <p:txBody>
          <a:bodyPr>
            <a:normAutofit/>
          </a:bodyPr>
          <a:lstStyle/>
          <a:p>
            <a:r>
              <a:rPr lang="en-US" sz="2400" dirty="0"/>
              <a:t>A connection must be established between the client and server before they can communicate with each other, and HTTP uses the reliable TCP transport protocol to make this connection. By default, web traffic uses TCP port 80. A TCP stream is broken into IP packets, and it ensures that those packets always arrive in the correct order without fail. HTTP is an application layer protocol over TCP, which is over IP</a:t>
            </a:r>
          </a:p>
        </p:txBody>
      </p:sp>
    </p:spTree>
    <p:extLst>
      <p:ext uri="{BB962C8B-B14F-4D97-AF65-F5344CB8AC3E}">
        <p14:creationId xmlns:p14="http://schemas.microsoft.com/office/powerpoint/2010/main" val="29567242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HTTPS</a:t>
            </a:r>
            <a:endParaRPr lang="en-US" dirty="0"/>
          </a:p>
        </p:txBody>
      </p:sp>
      <p:sp>
        <p:nvSpPr>
          <p:cNvPr id="3" name="Content Placeholder 2"/>
          <p:cNvSpPr>
            <a:spLocks noGrp="1"/>
          </p:cNvSpPr>
          <p:nvPr>
            <p:ph idx="1"/>
          </p:nvPr>
        </p:nvSpPr>
        <p:spPr/>
        <p:txBody>
          <a:bodyPr>
            <a:normAutofit/>
          </a:bodyPr>
          <a:lstStyle/>
          <a:p>
            <a:r>
              <a:rPr lang="en-US" sz="2000" dirty="0"/>
              <a:t>HTTPS is a secure version of HTTP, inserting an additional layer between HTTP and TCP called TLS or SSL (Transport Layer Security or Secure Sockets Layer, respectively)</a:t>
            </a:r>
          </a:p>
        </p:txBody>
      </p:sp>
      <p:pic>
        <p:nvPicPr>
          <p:cNvPr id="6" name="Picture 5"/>
          <p:cNvPicPr>
            <a:picLocks noChangeAspect="1"/>
          </p:cNvPicPr>
          <p:nvPr/>
        </p:nvPicPr>
        <p:blipFill>
          <a:blip r:embed="rId2"/>
          <a:stretch>
            <a:fillRect/>
          </a:stretch>
        </p:blipFill>
        <p:spPr>
          <a:xfrm>
            <a:off x="1790700" y="3270618"/>
            <a:ext cx="5384800" cy="2596782"/>
          </a:xfrm>
          <a:prstGeom prst="rect">
            <a:avLst/>
          </a:prstGeom>
        </p:spPr>
      </p:pic>
    </p:spTree>
    <p:extLst>
      <p:ext uri="{BB962C8B-B14F-4D97-AF65-F5344CB8AC3E}">
        <p14:creationId xmlns:p14="http://schemas.microsoft.com/office/powerpoint/2010/main" val="34122533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Connection</a:t>
            </a:r>
            <a:endParaRPr lang="en-US" dirty="0"/>
          </a:p>
        </p:txBody>
      </p:sp>
      <p:sp>
        <p:nvSpPr>
          <p:cNvPr id="3" name="Content Placeholder 2"/>
          <p:cNvSpPr>
            <a:spLocks noGrp="1"/>
          </p:cNvSpPr>
          <p:nvPr>
            <p:ph idx="1"/>
          </p:nvPr>
        </p:nvSpPr>
        <p:spPr/>
        <p:txBody>
          <a:bodyPr>
            <a:normAutofit/>
          </a:bodyPr>
          <a:lstStyle/>
          <a:p>
            <a:r>
              <a:rPr lang="en-US" sz="2000" dirty="0"/>
              <a:t>An HTTP connection is identified by &lt;source-IP, source-port&gt; and&lt;destination-IP, destination-port&gt;. On a client, an HTTP application is identified by a &lt;IP, port&gt; tuple. Establishing a connection between two endpoints is a multi-step process and involves the </a:t>
            </a:r>
            <a:r>
              <a:rPr lang="en-US" sz="2000" dirty="0" smtClean="0"/>
              <a:t>following:</a:t>
            </a:r>
            <a:endParaRPr lang="en-US" sz="2000" dirty="0"/>
          </a:p>
        </p:txBody>
      </p:sp>
      <p:pic>
        <p:nvPicPr>
          <p:cNvPr id="4" name="Picture 3"/>
          <p:cNvPicPr>
            <a:picLocks noChangeAspect="1"/>
          </p:cNvPicPr>
          <p:nvPr/>
        </p:nvPicPr>
        <p:blipFill>
          <a:blip r:embed="rId2"/>
          <a:stretch>
            <a:fillRect/>
          </a:stretch>
        </p:blipFill>
        <p:spPr>
          <a:xfrm>
            <a:off x="1054100" y="3746752"/>
            <a:ext cx="6921500" cy="2255218"/>
          </a:xfrm>
          <a:prstGeom prst="rect">
            <a:avLst/>
          </a:prstGeom>
        </p:spPr>
      </p:pic>
    </p:spTree>
    <p:extLst>
      <p:ext uri="{BB962C8B-B14F-4D97-AF65-F5344CB8AC3E}">
        <p14:creationId xmlns:p14="http://schemas.microsoft.com/office/powerpoint/2010/main" val="1331918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Connection, cont.</a:t>
            </a:r>
            <a:endParaRPr lang="en-US" dirty="0"/>
          </a:p>
        </p:txBody>
      </p:sp>
      <p:sp>
        <p:nvSpPr>
          <p:cNvPr id="3" name="Content Placeholder 2"/>
          <p:cNvSpPr>
            <a:spLocks noGrp="1"/>
          </p:cNvSpPr>
          <p:nvPr>
            <p:ph idx="1"/>
          </p:nvPr>
        </p:nvSpPr>
        <p:spPr/>
        <p:txBody>
          <a:bodyPr/>
          <a:lstStyle/>
          <a:p>
            <a:r>
              <a:rPr lang="en-US" dirty="0"/>
              <a:t>resolve IP address from host name via DNS</a:t>
            </a:r>
          </a:p>
          <a:p>
            <a:r>
              <a:rPr lang="en-US" dirty="0"/>
              <a:t>establish a connection with the server</a:t>
            </a:r>
          </a:p>
          <a:p>
            <a:r>
              <a:rPr lang="en-US" dirty="0"/>
              <a:t>send a request</a:t>
            </a:r>
          </a:p>
          <a:p>
            <a:r>
              <a:rPr lang="en-US" dirty="0"/>
              <a:t>wait for a response</a:t>
            </a:r>
          </a:p>
          <a:p>
            <a:r>
              <a:rPr lang="en-US" dirty="0"/>
              <a:t>close connection</a:t>
            </a:r>
          </a:p>
          <a:p>
            <a:pPr marL="0" indent="0">
              <a:buNone/>
            </a:pPr>
            <a:endParaRPr lang="en-US" dirty="0"/>
          </a:p>
        </p:txBody>
      </p:sp>
    </p:spTree>
    <p:extLst>
      <p:ext uri="{BB962C8B-B14F-4D97-AF65-F5344CB8AC3E}">
        <p14:creationId xmlns:p14="http://schemas.microsoft.com/office/powerpoint/2010/main" val="104114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 vs. Web Services</a:t>
            </a:r>
            <a:endParaRPr lang="en-US" dirty="0"/>
          </a:p>
        </p:txBody>
      </p:sp>
      <p:sp>
        <p:nvSpPr>
          <p:cNvPr id="3" name="Content Placeholder 2"/>
          <p:cNvSpPr>
            <a:spLocks noGrp="1"/>
          </p:cNvSpPr>
          <p:nvPr>
            <p:ph idx="1"/>
          </p:nvPr>
        </p:nvSpPr>
        <p:spPr/>
        <p:txBody>
          <a:bodyPr/>
          <a:lstStyle/>
          <a:p>
            <a:r>
              <a:rPr lang="en-US" dirty="0" smtClean="0"/>
              <a:t>APIs, by contrast grew from both commercial and social media needs.</a:t>
            </a:r>
          </a:p>
          <a:p>
            <a:r>
              <a:rPr lang="en-US" dirty="0" smtClean="0"/>
              <a:t>Are easier to adopt.</a:t>
            </a:r>
          </a:p>
          <a:p>
            <a:r>
              <a:rPr lang="en-US" dirty="0" smtClean="0"/>
              <a:t>Support a variety of languages.</a:t>
            </a:r>
          </a:p>
          <a:p>
            <a:r>
              <a:rPr lang="en-US" dirty="0" smtClean="0"/>
              <a:t>Supports XML and JSON. JSON is lighter and is well-suited for Mobile devices.</a:t>
            </a:r>
          </a:p>
          <a:p>
            <a:endParaRPr lang="en-US" dirty="0" smtClean="0"/>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Connections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a:t>In HTTP/1.0, all connections were closed after a single transaction. So, if a client wanted to request three separate images from the same server, it made three separate connections to the remote host. As you can see from the above diagram, this can introduce lot of network delays, resulting in a sub-optimal user experience.</a:t>
            </a:r>
          </a:p>
          <a:p>
            <a:r>
              <a:rPr lang="en-US" dirty="0"/>
              <a:t>To reduce connection-establishment delays, HTTP/1.1 introduced </a:t>
            </a:r>
            <a:r>
              <a:rPr lang="en-US" b="1" dirty="0"/>
              <a:t>persistent connections</a:t>
            </a:r>
            <a:r>
              <a:rPr lang="en-US" dirty="0"/>
              <a:t>, long-lived connections that stay open until the client closes them. Persistent connections are default in HTTP/1.1, and making a single transaction connection requires the client to set the Connection: close request header. This tells the server to close the connection after sending the response</a:t>
            </a:r>
          </a:p>
          <a:p>
            <a:endParaRPr lang="en-US" dirty="0"/>
          </a:p>
        </p:txBody>
      </p:sp>
    </p:spTree>
    <p:extLst>
      <p:ext uri="{BB962C8B-B14F-4D97-AF65-F5344CB8AC3E}">
        <p14:creationId xmlns:p14="http://schemas.microsoft.com/office/powerpoint/2010/main" val="3942893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Connections</a:t>
            </a:r>
            <a:endParaRPr lang="en-US" dirty="0"/>
          </a:p>
        </p:txBody>
      </p:sp>
      <p:sp>
        <p:nvSpPr>
          <p:cNvPr id="3" name="Content Placeholder 2"/>
          <p:cNvSpPr>
            <a:spLocks noGrp="1"/>
          </p:cNvSpPr>
          <p:nvPr>
            <p:ph idx="1"/>
          </p:nvPr>
        </p:nvSpPr>
        <p:spPr/>
        <p:txBody>
          <a:bodyPr>
            <a:normAutofit lnSpcReduction="10000"/>
          </a:bodyPr>
          <a:lstStyle/>
          <a:p>
            <a:r>
              <a:rPr lang="en-US" dirty="0"/>
              <a:t>In addition to persistent connections, browsers/clients also employ a technique, called </a:t>
            </a:r>
            <a:r>
              <a:rPr lang="en-US" b="1" dirty="0"/>
              <a:t>parallel connections</a:t>
            </a:r>
            <a:r>
              <a:rPr lang="en-US" dirty="0"/>
              <a:t>, to minimize network delays. The age-old concept of parallel connections involves creating a pool of connections (generally capped at six connections). If there are six assets that the client needs to download from a website, the client makes six parallel connections to download those assets, resulting in a faster turnaround</a:t>
            </a:r>
          </a:p>
        </p:txBody>
      </p:sp>
    </p:spTree>
    <p:extLst>
      <p:ext uri="{BB962C8B-B14F-4D97-AF65-F5344CB8AC3E}">
        <p14:creationId xmlns:p14="http://schemas.microsoft.com/office/powerpoint/2010/main" val="3190852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Servers</a:t>
            </a:r>
            <a:endParaRPr lang="en-US" dirty="0"/>
          </a:p>
        </p:txBody>
      </p:sp>
      <p:sp>
        <p:nvSpPr>
          <p:cNvPr id="3" name="Content Placeholder 2"/>
          <p:cNvSpPr>
            <a:spLocks noGrp="1"/>
          </p:cNvSpPr>
          <p:nvPr>
            <p:ph idx="1"/>
          </p:nvPr>
        </p:nvSpPr>
        <p:spPr/>
        <p:txBody>
          <a:bodyPr>
            <a:normAutofit/>
          </a:bodyPr>
          <a:lstStyle/>
          <a:p>
            <a:r>
              <a:rPr lang="en-US" sz="2400" dirty="0"/>
              <a:t>The server mostly listens for incoming connections and processes them when it receives a request. The operations involve:</a:t>
            </a:r>
          </a:p>
          <a:p>
            <a:pPr lvl="1"/>
            <a:r>
              <a:rPr lang="en-US" sz="2000" dirty="0"/>
              <a:t>establishing a socket to start listening on port 80 (or some other port)</a:t>
            </a:r>
          </a:p>
          <a:p>
            <a:pPr lvl="1"/>
            <a:r>
              <a:rPr lang="en-US" sz="2000" dirty="0"/>
              <a:t>receiving the request and parsing the message</a:t>
            </a:r>
          </a:p>
          <a:p>
            <a:pPr lvl="1"/>
            <a:r>
              <a:rPr lang="en-US" sz="2000" dirty="0"/>
              <a:t>processing the response</a:t>
            </a:r>
          </a:p>
          <a:p>
            <a:pPr lvl="1"/>
            <a:r>
              <a:rPr lang="en-US" sz="2000" dirty="0"/>
              <a:t>setting response headers</a:t>
            </a:r>
          </a:p>
          <a:p>
            <a:pPr lvl="1"/>
            <a:r>
              <a:rPr lang="en-US" sz="2000" dirty="0"/>
              <a:t>sending the response to the client</a:t>
            </a:r>
          </a:p>
          <a:p>
            <a:pPr lvl="1"/>
            <a:r>
              <a:rPr lang="en-US" sz="2000" dirty="0"/>
              <a:t>close the connection if a Connection: close request header was found</a:t>
            </a:r>
          </a:p>
          <a:p>
            <a:endParaRPr lang="en-US" dirty="0"/>
          </a:p>
        </p:txBody>
      </p:sp>
    </p:spTree>
    <p:extLst>
      <p:ext uri="{BB962C8B-B14F-4D97-AF65-F5344CB8AC3E}">
        <p14:creationId xmlns:p14="http://schemas.microsoft.com/office/powerpoint/2010/main" val="2706723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Identification</a:t>
            </a:r>
            <a:endParaRPr lang="en-US" dirty="0"/>
          </a:p>
        </p:txBody>
      </p:sp>
      <p:sp>
        <p:nvSpPr>
          <p:cNvPr id="3" name="Content Placeholder 2"/>
          <p:cNvSpPr>
            <a:spLocks noGrp="1"/>
          </p:cNvSpPr>
          <p:nvPr>
            <p:ph idx="1"/>
          </p:nvPr>
        </p:nvSpPr>
        <p:spPr/>
        <p:txBody>
          <a:bodyPr/>
          <a:lstStyle/>
          <a:p>
            <a:r>
              <a:rPr lang="en-US" dirty="0"/>
              <a:t>It is almost mandatory to know who connects to a server for tracking an app's or site's usage and the general interaction patterns of users. The premise of identification is to tailor the response in order to provide a personalized experience; naturally, the server must know who a user is in order to provide that functionality</a:t>
            </a:r>
          </a:p>
        </p:txBody>
      </p:sp>
    </p:spTree>
    <p:extLst>
      <p:ext uri="{BB962C8B-B14F-4D97-AF65-F5344CB8AC3E}">
        <p14:creationId xmlns:p14="http://schemas.microsoft.com/office/powerpoint/2010/main" val="3234773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Identification</a:t>
            </a:r>
            <a:endParaRPr lang="en-US" dirty="0"/>
          </a:p>
        </p:txBody>
      </p:sp>
      <p:sp>
        <p:nvSpPr>
          <p:cNvPr id="3" name="Content Placeholder 2"/>
          <p:cNvSpPr>
            <a:spLocks noGrp="1"/>
          </p:cNvSpPr>
          <p:nvPr>
            <p:ph idx="1"/>
          </p:nvPr>
        </p:nvSpPr>
        <p:spPr/>
        <p:txBody>
          <a:bodyPr/>
          <a:lstStyle/>
          <a:p>
            <a:r>
              <a:rPr lang="en-US" sz="2400" b="1" dirty="0"/>
              <a:t>Request headers</a:t>
            </a:r>
            <a:r>
              <a:rPr lang="en-US" sz="2400" dirty="0"/>
              <a:t>: From, </a:t>
            </a:r>
            <a:r>
              <a:rPr lang="en-US" sz="2400" dirty="0" err="1"/>
              <a:t>Referer</a:t>
            </a:r>
            <a:r>
              <a:rPr lang="en-US" sz="2400" dirty="0"/>
              <a:t>, User-Agent - We saw these headers </a:t>
            </a:r>
            <a:r>
              <a:rPr lang="en-US" sz="2400" dirty="0" err="1"/>
              <a:t>in</a:t>
            </a:r>
            <a:r>
              <a:rPr lang="en-US" sz="2400" dirty="0" err="1">
                <a:hlinkClick r:id="rId2"/>
              </a:rPr>
              <a:t>Part</a:t>
            </a:r>
            <a:r>
              <a:rPr lang="en-US" sz="2400" dirty="0">
                <a:hlinkClick r:id="rId2"/>
              </a:rPr>
              <a:t> 1.</a:t>
            </a:r>
          </a:p>
          <a:p>
            <a:r>
              <a:rPr lang="en-US" sz="2400" b="1" dirty="0"/>
              <a:t>Client-IP</a:t>
            </a:r>
            <a:r>
              <a:rPr lang="en-US" sz="2400" dirty="0"/>
              <a:t> - the IP address of the client</a:t>
            </a:r>
          </a:p>
          <a:p>
            <a:r>
              <a:rPr lang="en-US" sz="2400" b="1" dirty="0"/>
              <a:t>Fat </a:t>
            </a:r>
            <a:r>
              <a:rPr lang="en-US" sz="2400" b="1" dirty="0" err="1"/>
              <a:t>Urls</a:t>
            </a:r>
            <a:r>
              <a:rPr lang="en-US" sz="2400" dirty="0"/>
              <a:t> - storing state of the current user by modifying the URL and redirecting to a different URL on each click; each click essentially accumulates state.</a:t>
            </a:r>
          </a:p>
          <a:p>
            <a:r>
              <a:rPr lang="en-US" sz="2400" b="1" dirty="0"/>
              <a:t>Cookies</a:t>
            </a:r>
            <a:r>
              <a:rPr lang="en-US" sz="2400" dirty="0"/>
              <a:t> - the most popular and non-intrusive approach</a:t>
            </a:r>
          </a:p>
          <a:p>
            <a:endParaRPr lang="en-US" dirty="0"/>
          </a:p>
        </p:txBody>
      </p:sp>
    </p:spTree>
    <p:extLst>
      <p:ext uri="{BB962C8B-B14F-4D97-AF65-F5344CB8AC3E}">
        <p14:creationId xmlns:p14="http://schemas.microsoft.com/office/powerpoint/2010/main" val="933871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a:t>
            </a:r>
            <a:endParaRPr lang="en-US" dirty="0"/>
          </a:p>
        </p:txBody>
      </p:sp>
      <p:sp>
        <p:nvSpPr>
          <p:cNvPr id="3" name="Content Placeholder 2"/>
          <p:cNvSpPr>
            <a:spLocks noGrp="1"/>
          </p:cNvSpPr>
          <p:nvPr>
            <p:ph idx="1"/>
          </p:nvPr>
        </p:nvSpPr>
        <p:spPr/>
        <p:txBody>
          <a:bodyPr/>
          <a:lstStyle/>
          <a:p>
            <a:r>
              <a:rPr lang="en-US" dirty="0"/>
              <a:t>Cookies allow the server to attach arbitrary information for outgoing responses via the Set-Cookie response header. A cookie is set with one or more </a:t>
            </a:r>
            <a:r>
              <a:rPr lang="en-US" i="1" dirty="0"/>
              <a:t>name=</a:t>
            </a:r>
            <a:r>
              <a:rPr lang="en-US" i="1" dirty="0" smtClean="0"/>
              <a:t>value </a:t>
            </a:r>
            <a:r>
              <a:rPr lang="en-US" dirty="0" smtClean="0"/>
              <a:t>pairs </a:t>
            </a:r>
            <a:r>
              <a:rPr lang="en-US" dirty="0"/>
              <a:t>separated by semicolon (</a:t>
            </a:r>
            <a:r>
              <a:rPr lang="en-US" b="1" dirty="0"/>
              <a:t>;</a:t>
            </a:r>
            <a:r>
              <a:rPr lang="en-US" dirty="0"/>
              <a:t>), </a:t>
            </a:r>
            <a:endParaRPr lang="en-US" dirty="0" smtClean="0"/>
          </a:p>
          <a:p>
            <a:r>
              <a:rPr lang="en-US" dirty="0" smtClean="0"/>
              <a:t>as </a:t>
            </a:r>
            <a:r>
              <a:rPr lang="en-US" dirty="0"/>
              <a:t>in Set-Cookie: session-id=12345ABC; username=</a:t>
            </a:r>
            <a:r>
              <a:rPr lang="en-US" dirty="0" err="1"/>
              <a:t>nettuts</a:t>
            </a:r>
            <a:r>
              <a:rPr lang="en-US" dirty="0"/>
              <a:t>.</a:t>
            </a:r>
          </a:p>
        </p:txBody>
      </p:sp>
    </p:spTree>
    <p:extLst>
      <p:ext uri="{BB962C8B-B14F-4D97-AF65-F5344CB8AC3E}">
        <p14:creationId xmlns:p14="http://schemas.microsoft.com/office/powerpoint/2010/main" val="2682403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t>
            </a:r>
            <a:r>
              <a:rPr lang="en-US" dirty="0" err="1" smtClean="0"/>
              <a:t>Auth</a:t>
            </a:r>
            <a:endParaRPr lang="en-US" dirty="0"/>
          </a:p>
        </p:txBody>
      </p:sp>
      <p:sp>
        <p:nvSpPr>
          <p:cNvPr id="3" name="Content Placeholder 2"/>
          <p:cNvSpPr>
            <a:spLocks noGrp="1"/>
          </p:cNvSpPr>
          <p:nvPr>
            <p:ph idx="1"/>
          </p:nvPr>
        </p:nvSpPr>
        <p:spPr/>
        <p:txBody>
          <a:bodyPr>
            <a:normAutofit/>
          </a:bodyPr>
          <a:lstStyle/>
          <a:p>
            <a:r>
              <a:rPr lang="en-US" sz="2400" dirty="0"/>
              <a:t>HTTP does support a rudimentary form of authentication called </a:t>
            </a:r>
            <a:r>
              <a:rPr lang="en-US" sz="2400" b="1" dirty="0"/>
              <a:t>Basic Authentication</a:t>
            </a:r>
            <a:r>
              <a:rPr lang="en-US" sz="2400" dirty="0"/>
              <a:t>, as well as the more secure </a:t>
            </a:r>
            <a:r>
              <a:rPr lang="en-US" sz="2400" b="1" dirty="0"/>
              <a:t>Digest </a:t>
            </a:r>
            <a:r>
              <a:rPr lang="en-US" sz="2400" b="1" dirty="0" smtClean="0"/>
              <a:t>Authentication</a:t>
            </a:r>
          </a:p>
        </p:txBody>
      </p:sp>
      <p:pic>
        <p:nvPicPr>
          <p:cNvPr id="4" name="Picture 3"/>
          <p:cNvPicPr>
            <a:picLocks noChangeAspect="1"/>
          </p:cNvPicPr>
          <p:nvPr/>
        </p:nvPicPr>
        <p:blipFill>
          <a:blip r:embed="rId2"/>
          <a:stretch>
            <a:fillRect/>
          </a:stretch>
        </p:blipFill>
        <p:spPr>
          <a:xfrm>
            <a:off x="2082800" y="3436392"/>
            <a:ext cx="4737100" cy="2545308"/>
          </a:xfrm>
          <a:prstGeom prst="rect">
            <a:avLst/>
          </a:prstGeom>
        </p:spPr>
      </p:pic>
    </p:spTree>
    <p:extLst>
      <p:ext uri="{BB962C8B-B14F-4D97-AF65-F5344CB8AC3E}">
        <p14:creationId xmlns:p14="http://schemas.microsoft.com/office/powerpoint/2010/main" val="1027041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t>
            </a:r>
            <a:r>
              <a:rPr lang="en-US" dirty="0" err="1" smtClean="0"/>
              <a:t>Auth</a:t>
            </a:r>
            <a:endParaRPr lang="en-US" dirty="0"/>
          </a:p>
        </p:txBody>
      </p:sp>
      <p:sp>
        <p:nvSpPr>
          <p:cNvPr id="3" name="Content Placeholder 2"/>
          <p:cNvSpPr>
            <a:spLocks noGrp="1"/>
          </p:cNvSpPr>
          <p:nvPr>
            <p:ph idx="1"/>
          </p:nvPr>
        </p:nvSpPr>
        <p:spPr/>
        <p:txBody>
          <a:bodyPr>
            <a:normAutofit fontScale="85000" lnSpcReduction="20000"/>
          </a:bodyPr>
          <a:lstStyle/>
          <a:p>
            <a:r>
              <a:rPr lang="en-US" dirty="0"/>
              <a:t>In Basic Authentication, the server initially denies the client's request with a WWW-Authenticate response header and a 401 Unauthorized status code. </a:t>
            </a:r>
            <a:endParaRPr lang="en-US" dirty="0" smtClean="0"/>
          </a:p>
          <a:p>
            <a:r>
              <a:rPr lang="en-US" dirty="0" smtClean="0"/>
              <a:t>On </a:t>
            </a:r>
            <a:r>
              <a:rPr lang="en-US" dirty="0"/>
              <a:t>seeing this header, the browser displays a login dialog, prompting for a username and password. This information is sent in a base-64 encoded format in </a:t>
            </a:r>
            <a:r>
              <a:rPr lang="en-US" dirty="0" smtClean="0"/>
              <a:t>the Authentication </a:t>
            </a:r>
            <a:r>
              <a:rPr lang="en-US" dirty="0"/>
              <a:t>request header. </a:t>
            </a:r>
            <a:endParaRPr lang="en-US" dirty="0" smtClean="0"/>
          </a:p>
          <a:p>
            <a:r>
              <a:rPr lang="en-US" dirty="0" smtClean="0"/>
              <a:t>The </a:t>
            </a:r>
            <a:r>
              <a:rPr lang="en-US" dirty="0"/>
              <a:t>server can now validate the request and allow access if the credentials are valid. </a:t>
            </a:r>
            <a:endParaRPr lang="en-US" dirty="0" smtClean="0"/>
          </a:p>
          <a:p>
            <a:r>
              <a:rPr lang="en-US" dirty="0" smtClean="0"/>
              <a:t>Some </a:t>
            </a:r>
            <a:r>
              <a:rPr lang="en-US" dirty="0"/>
              <a:t>servers might also send </a:t>
            </a:r>
            <a:r>
              <a:rPr lang="en-US" dirty="0" smtClean="0"/>
              <a:t>an Authentication</a:t>
            </a:r>
            <a:r>
              <a:rPr lang="en-US" dirty="0"/>
              <a:t>-Info header containing additional authentication details</a:t>
            </a:r>
          </a:p>
        </p:txBody>
      </p:sp>
    </p:spTree>
    <p:extLst>
      <p:ext uri="{BB962C8B-B14F-4D97-AF65-F5344CB8AC3E}">
        <p14:creationId xmlns:p14="http://schemas.microsoft.com/office/powerpoint/2010/main" val="3266994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a:t>
            </a:r>
            <a:r>
              <a:rPr lang="en-US" dirty="0" err="1" smtClean="0"/>
              <a:t>Auth</a:t>
            </a:r>
            <a:endParaRPr lang="en-US" dirty="0"/>
          </a:p>
        </p:txBody>
      </p:sp>
      <p:sp>
        <p:nvSpPr>
          <p:cNvPr id="3" name="Content Placeholder 2"/>
          <p:cNvSpPr>
            <a:spLocks noGrp="1"/>
          </p:cNvSpPr>
          <p:nvPr>
            <p:ph idx="1"/>
          </p:nvPr>
        </p:nvSpPr>
        <p:spPr/>
        <p:txBody>
          <a:bodyPr/>
          <a:lstStyle/>
          <a:p>
            <a:r>
              <a:rPr lang="en-US" dirty="0"/>
              <a:t>A corollary to Basic-Authentication is </a:t>
            </a:r>
            <a:r>
              <a:rPr lang="en-US" b="1" dirty="0"/>
              <a:t>Proxy Authentication</a:t>
            </a:r>
            <a:r>
              <a:rPr lang="en-US" dirty="0"/>
              <a:t>. Instead of a web server, the </a:t>
            </a:r>
            <a:r>
              <a:rPr lang="en-US" dirty="0" smtClean="0"/>
              <a:t>authentication </a:t>
            </a:r>
            <a:r>
              <a:rPr lang="en-US" dirty="0"/>
              <a:t>challenge is requested by an intermediate proxy. The proxy sends a Proxy-Authenticate header with a 407 Unauthorized status code. In return, the client is supposed to send the credentials via the Proxy-</a:t>
            </a:r>
            <a:r>
              <a:rPr lang="en-US" dirty="0" smtClean="0"/>
              <a:t>Authorization  request </a:t>
            </a:r>
            <a:r>
              <a:rPr lang="en-US" dirty="0"/>
              <a:t>header.</a:t>
            </a:r>
          </a:p>
        </p:txBody>
      </p:sp>
    </p:spTree>
    <p:extLst>
      <p:ext uri="{BB962C8B-B14F-4D97-AF65-F5344CB8AC3E}">
        <p14:creationId xmlns:p14="http://schemas.microsoft.com/office/powerpoint/2010/main" val="354096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Digest </a:t>
            </a:r>
            <a:r>
              <a:rPr lang="en-US" dirty="0" err="1" smtClean="0"/>
              <a:t>Auth</a:t>
            </a:r>
            <a:endParaRPr lang="en-US" dirty="0"/>
          </a:p>
        </p:txBody>
      </p:sp>
      <p:sp>
        <p:nvSpPr>
          <p:cNvPr id="3" name="Content Placeholder 2"/>
          <p:cNvSpPr>
            <a:spLocks noGrp="1"/>
          </p:cNvSpPr>
          <p:nvPr>
            <p:ph idx="1"/>
          </p:nvPr>
        </p:nvSpPr>
        <p:spPr/>
        <p:txBody>
          <a:bodyPr>
            <a:normAutofit fontScale="92500" lnSpcReduction="10000"/>
          </a:bodyPr>
          <a:lstStyle/>
          <a:p>
            <a:r>
              <a:rPr lang="en-US" dirty="0"/>
              <a:t>Digest Authentication is similar to Basic and uses the same handshake technique with the WWW-Authenticate and Authorization headers, but Digest uses a more secure hashing function to encrypt the username and password (commonly with MD5 or KD digest functions). </a:t>
            </a:r>
            <a:endParaRPr lang="en-US" dirty="0" smtClean="0"/>
          </a:p>
          <a:p>
            <a:r>
              <a:rPr lang="en-US" dirty="0" smtClean="0"/>
              <a:t>Although </a:t>
            </a:r>
            <a:r>
              <a:rPr lang="en-US" dirty="0"/>
              <a:t>Digest Authentication is supposed to be more secure than Basic, websites typically use Basic Authentication because of its </a:t>
            </a:r>
            <a:r>
              <a:rPr lang="en-US" dirty="0" smtClean="0"/>
              <a:t>simplicity. </a:t>
            </a:r>
            <a:r>
              <a:rPr lang="en-US" dirty="0"/>
              <a:t>To mitigate the security concerns, Basic </a:t>
            </a:r>
            <a:r>
              <a:rPr lang="en-US" dirty="0" err="1"/>
              <a:t>Auth</a:t>
            </a:r>
            <a:r>
              <a:rPr lang="en-US" dirty="0"/>
              <a:t> is used in conjunction with SSL</a:t>
            </a:r>
          </a:p>
        </p:txBody>
      </p:sp>
    </p:spTree>
    <p:extLst>
      <p:ext uri="{BB962C8B-B14F-4D97-AF65-F5344CB8AC3E}">
        <p14:creationId xmlns:p14="http://schemas.microsoft.com/office/powerpoint/2010/main" val="4118353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APIs</a:t>
            </a:r>
            <a:endParaRPr lang="en-US" dirty="0"/>
          </a:p>
        </p:txBody>
      </p:sp>
      <p:sp>
        <p:nvSpPr>
          <p:cNvPr id="3" name="Content Placeholder 2"/>
          <p:cNvSpPr>
            <a:spLocks noGrp="1"/>
          </p:cNvSpPr>
          <p:nvPr>
            <p:ph idx="1"/>
          </p:nvPr>
        </p:nvSpPr>
        <p:spPr/>
        <p:txBody>
          <a:bodyPr/>
          <a:lstStyle/>
          <a:p>
            <a:r>
              <a:rPr lang="en-US" dirty="0" smtClean="0"/>
              <a:t>Web APIs are simple to use, easy to experiment and work with.</a:t>
            </a:r>
          </a:p>
          <a:p>
            <a:r>
              <a:rPr lang="en-US" dirty="0" smtClean="0"/>
              <a:t>Mobile apps use Web APIs to integrate with providers.</a:t>
            </a:r>
          </a:p>
          <a:p>
            <a:r>
              <a:rPr lang="en-US" dirty="0" smtClean="0"/>
              <a:t>Simple and granular APIs make for better adoption. Give great freedom for app developers to use, so their needs are met.</a:t>
            </a:r>
          </a:p>
          <a:p>
            <a:r>
              <a:rPr lang="en-US" dirty="0" smtClean="0"/>
              <a:t>Use </a:t>
            </a:r>
            <a:r>
              <a:rPr lang="en-US" dirty="0" err="1" smtClean="0"/>
              <a:t>RESTful</a:t>
            </a:r>
            <a:r>
              <a:rPr lang="en-US" dirty="0" smtClean="0"/>
              <a:t> interfaces.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HTTP</a:t>
            </a:r>
            <a:endParaRPr lang="en-US" dirty="0"/>
          </a:p>
        </p:txBody>
      </p:sp>
      <p:sp>
        <p:nvSpPr>
          <p:cNvPr id="3" name="Content Placeholder 2"/>
          <p:cNvSpPr>
            <a:spLocks noGrp="1"/>
          </p:cNvSpPr>
          <p:nvPr>
            <p:ph idx="1"/>
          </p:nvPr>
        </p:nvSpPr>
        <p:spPr/>
        <p:txBody>
          <a:bodyPr/>
          <a:lstStyle/>
          <a:p>
            <a:r>
              <a:rPr lang="en-US" dirty="0"/>
              <a:t>SSL uses a powerful form of encryption using RSA and public-key cryptography. Because secure transactions are so important on the web, a ubiquitous standards-based Public-Key Infrastructure (PKI</a:t>
            </a:r>
            <a:r>
              <a:rPr lang="en-US" dirty="0" smtClean="0"/>
              <a:t>)</a:t>
            </a:r>
            <a:endParaRPr lang="en-US" dirty="0"/>
          </a:p>
        </p:txBody>
      </p:sp>
    </p:spTree>
    <p:extLst>
      <p:ext uri="{BB962C8B-B14F-4D97-AF65-F5344CB8AC3E}">
        <p14:creationId xmlns:p14="http://schemas.microsoft.com/office/powerpoint/2010/main" val="2579771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Certificates</a:t>
            </a:r>
            <a:endParaRPr lang="en-US" dirty="0"/>
          </a:p>
        </p:txBody>
      </p:sp>
      <p:sp>
        <p:nvSpPr>
          <p:cNvPr id="3" name="Content Placeholder 2"/>
          <p:cNvSpPr>
            <a:spLocks noGrp="1"/>
          </p:cNvSpPr>
          <p:nvPr>
            <p:ph idx="1"/>
          </p:nvPr>
        </p:nvSpPr>
        <p:spPr/>
        <p:txBody>
          <a:bodyPr>
            <a:normAutofit/>
          </a:bodyPr>
          <a:lstStyle/>
          <a:p>
            <a:r>
              <a:rPr lang="en-US" sz="2400" dirty="0"/>
              <a:t>Certificates (or "certs") are issued by a Certificate Authority (CA) and vouch for your identity on the web. The CAs are the guardians of the PKI. The most common form of certificates is the </a:t>
            </a:r>
            <a:r>
              <a:rPr lang="en-US" sz="2400" dirty="0" smtClean="0"/>
              <a:t>X. the </a:t>
            </a:r>
            <a:r>
              <a:rPr lang="en-US" sz="2400" dirty="0"/>
              <a:t>certificate issuer</a:t>
            </a:r>
          </a:p>
          <a:p>
            <a:pPr lvl="1"/>
            <a:r>
              <a:rPr lang="en-US" sz="2000" dirty="0"/>
              <a:t>the algorithm used for the certificate</a:t>
            </a:r>
          </a:p>
          <a:p>
            <a:pPr lvl="1"/>
            <a:r>
              <a:rPr lang="en-US" sz="2000" dirty="0"/>
              <a:t>the subject name or organization for whom this cert is created</a:t>
            </a:r>
          </a:p>
          <a:p>
            <a:pPr lvl="1"/>
            <a:r>
              <a:rPr lang="en-US" sz="2000" dirty="0"/>
              <a:t>the public key information for the subject</a:t>
            </a:r>
          </a:p>
          <a:p>
            <a:pPr lvl="1"/>
            <a:r>
              <a:rPr lang="en-US" sz="2000" dirty="0"/>
              <a:t>the Certification Authority Signature, using the specified signing algorithm</a:t>
            </a:r>
          </a:p>
        </p:txBody>
      </p:sp>
    </p:spTree>
    <p:extLst>
      <p:ext uri="{BB962C8B-B14F-4D97-AF65-F5344CB8AC3E}">
        <p14:creationId xmlns:p14="http://schemas.microsoft.com/office/powerpoint/2010/main" val="1406408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Certificates, cont.</a:t>
            </a:r>
            <a:endParaRPr lang="en-US" dirty="0"/>
          </a:p>
        </p:txBody>
      </p:sp>
      <p:sp>
        <p:nvSpPr>
          <p:cNvPr id="3" name="Content Placeholder 2"/>
          <p:cNvSpPr>
            <a:spLocks noGrp="1"/>
          </p:cNvSpPr>
          <p:nvPr>
            <p:ph idx="1"/>
          </p:nvPr>
        </p:nvSpPr>
        <p:spPr/>
        <p:txBody>
          <a:bodyPr>
            <a:normAutofit lnSpcReduction="10000"/>
          </a:bodyPr>
          <a:lstStyle/>
          <a:p>
            <a:r>
              <a:rPr lang="en-US" dirty="0"/>
              <a:t>When a client makes a request over HTTPS, it first tries to locate a certificate on the server. If the cert is found, it attempts to </a:t>
            </a:r>
            <a:r>
              <a:rPr lang="en-US" dirty="0" smtClean="0"/>
              <a:t>verify </a:t>
            </a:r>
            <a:r>
              <a:rPr lang="en-US" dirty="0"/>
              <a:t>it against its known list of CAs. If its not one of the listed CAs, it might show a dialog to the user warning about the website's </a:t>
            </a:r>
            <a:r>
              <a:rPr lang="en-US" dirty="0" smtClean="0"/>
              <a:t>certificate.</a:t>
            </a:r>
            <a:endParaRPr lang="en-US" dirty="0"/>
          </a:p>
          <a:p>
            <a:r>
              <a:rPr lang="en-US" dirty="0"/>
              <a:t>Once the certificate is verified, the SSL handshake is complete and secure transmission is in effect</a:t>
            </a:r>
          </a:p>
        </p:txBody>
      </p:sp>
    </p:spTree>
    <p:extLst>
      <p:ext uri="{BB962C8B-B14F-4D97-AF65-F5344CB8AC3E}">
        <p14:creationId xmlns:p14="http://schemas.microsoft.com/office/powerpoint/2010/main" val="3629138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Caching</a:t>
            </a:r>
            <a:endParaRPr lang="en-US" dirty="0"/>
          </a:p>
        </p:txBody>
      </p:sp>
      <p:sp>
        <p:nvSpPr>
          <p:cNvPr id="3" name="Content Placeholder 2"/>
          <p:cNvSpPr>
            <a:spLocks noGrp="1"/>
          </p:cNvSpPr>
          <p:nvPr>
            <p:ph idx="1"/>
          </p:nvPr>
        </p:nvSpPr>
        <p:spPr/>
        <p:txBody>
          <a:bodyPr/>
          <a:lstStyle/>
          <a:p>
            <a:r>
              <a:rPr lang="en-US" dirty="0"/>
              <a:t>It is generally agreed that doing the same work twice is wasteful. This is the guiding principle around the concept of HTTP caching, a fundamental pillar of the HTTP Network Infrastructure. Because most of the operations are over a network, a cache helps save time, cost and bandwidth, as well as provide an improved experience on the web</a:t>
            </a:r>
          </a:p>
          <a:p>
            <a:endParaRPr lang="en-US" dirty="0"/>
          </a:p>
          <a:p>
            <a:endParaRPr lang="en-US" dirty="0"/>
          </a:p>
        </p:txBody>
      </p:sp>
    </p:spTree>
    <p:extLst>
      <p:ext uri="{BB962C8B-B14F-4D97-AF65-F5344CB8AC3E}">
        <p14:creationId xmlns:p14="http://schemas.microsoft.com/office/powerpoint/2010/main" val="1600263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Caching</a:t>
            </a:r>
            <a:endParaRPr lang="en-US" dirty="0"/>
          </a:p>
        </p:txBody>
      </p:sp>
      <p:sp>
        <p:nvSpPr>
          <p:cNvPr id="3" name="Content Placeholder 2"/>
          <p:cNvSpPr>
            <a:spLocks noGrp="1"/>
          </p:cNvSpPr>
          <p:nvPr>
            <p:ph idx="1"/>
          </p:nvPr>
        </p:nvSpPr>
        <p:spPr/>
        <p:txBody>
          <a:bodyPr>
            <a:noAutofit/>
          </a:bodyPr>
          <a:lstStyle/>
          <a:p>
            <a:r>
              <a:rPr lang="en-US" sz="2000" dirty="0"/>
              <a:t>Caches are used at several places in the network infrastructure, from the browser to the origin server. Depending on where it is located, a cache can be categorized as:</a:t>
            </a:r>
          </a:p>
          <a:p>
            <a:pPr lvl="1"/>
            <a:r>
              <a:rPr lang="en-US" sz="1800" b="1" dirty="0"/>
              <a:t>Private</a:t>
            </a:r>
            <a:r>
              <a:rPr lang="en-US" sz="1800" dirty="0"/>
              <a:t>: within a browser, caches usernames, passwords, URLs, browsing history and web content. They are generally small and specific to a user.</a:t>
            </a:r>
          </a:p>
          <a:p>
            <a:pPr lvl="1"/>
            <a:r>
              <a:rPr lang="en-US" sz="1800" b="1" dirty="0"/>
              <a:t>Public</a:t>
            </a:r>
            <a:r>
              <a:rPr lang="en-US" sz="1800" dirty="0"/>
              <a:t>: deployed as caching proxies between the server and client. These are much larger because they serve multiple users. A common practice is to keep multiple caching proxies between the client and the origin-server. This helps to serve frequently accessed content, while still allowing a trip to the server for infrequently needed content</a:t>
            </a:r>
          </a:p>
          <a:p>
            <a:endParaRPr lang="en-US" sz="2000" dirty="0"/>
          </a:p>
        </p:txBody>
      </p:sp>
    </p:spTree>
    <p:extLst>
      <p:ext uri="{BB962C8B-B14F-4D97-AF65-F5344CB8AC3E}">
        <p14:creationId xmlns:p14="http://schemas.microsoft.com/office/powerpoint/2010/main" val="2443552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a:t>
            </a:r>
            <a:endParaRPr lang="en-US" dirty="0"/>
          </a:p>
        </p:txBody>
      </p:sp>
      <p:sp>
        <p:nvSpPr>
          <p:cNvPr id="3" name="Content Placeholder 2"/>
          <p:cNvSpPr>
            <a:spLocks noGrp="1"/>
          </p:cNvSpPr>
          <p:nvPr>
            <p:ph idx="1"/>
          </p:nvPr>
        </p:nvSpPr>
        <p:spPr>
          <a:xfrm>
            <a:off x="978408" y="2038858"/>
            <a:ext cx="5092192" cy="4389120"/>
          </a:xfrm>
        </p:spPr>
        <p:txBody>
          <a:bodyPr>
            <a:normAutofit/>
          </a:bodyPr>
          <a:lstStyle/>
          <a:p>
            <a:r>
              <a:rPr lang="en-US" sz="2000" dirty="0"/>
              <a:t>Regardless of where a cache is located, the process of maintaining a cache is quite similar:</a:t>
            </a:r>
          </a:p>
          <a:p>
            <a:pPr lvl="1"/>
            <a:r>
              <a:rPr lang="en-US" sz="1600" b="1" dirty="0"/>
              <a:t>Receive</a:t>
            </a:r>
            <a:r>
              <a:rPr lang="en-US" sz="1600" dirty="0"/>
              <a:t> request message.</a:t>
            </a:r>
          </a:p>
          <a:p>
            <a:pPr lvl="1"/>
            <a:r>
              <a:rPr lang="en-US" sz="1600" b="1" dirty="0"/>
              <a:t>Parse</a:t>
            </a:r>
            <a:r>
              <a:rPr lang="en-US" sz="1600" dirty="0"/>
              <a:t> the URL and headers.</a:t>
            </a:r>
          </a:p>
          <a:p>
            <a:pPr lvl="1"/>
            <a:r>
              <a:rPr lang="en-US" sz="1600" b="1" dirty="0"/>
              <a:t>Lookup</a:t>
            </a:r>
            <a:r>
              <a:rPr lang="en-US" sz="1600" dirty="0"/>
              <a:t> a local copy; otherwise, fetch and store locally</a:t>
            </a:r>
          </a:p>
          <a:p>
            <a:pPr lvl="1"/>
            <a:r>
              <a:rPr lang="en-US" sz="1600" dirty="0"/>
              <a:t>Do a </a:t>
            </a:r>
            <a:r>
              <a:rPr lang="en-US" sz="1600" b="1" dirty="0"/>
              <a:t>freshness check</a:t>
            </a:r>
            <a:r>
              <a:rPr lang="en-US" sz="1600" dirty="0"/>
              <a:t> to determine the age of the content in the cache; make a request to refresh the content only if necessary.</a:t>
            </a:r>
          </a:p>
          <a:p>
            <a:pPr lvl="1"/>
            <a:r>
              <a:rPr lang="en-US" sz="1600" dirty="0"/>
              <a:t>Create the </a:t>
            </a:r>
            <a:r>
              <a:rPr lang="en-US" sz="1600" b="1" dirty="0"/>
              <a:t>response</a:t>
            </a:r>
            <a:r>
              <a:rPr lang="en-US" sz="1600" dirty="0"/>
              <a:t> from the cached body and updated headers.</a:t>
            </a:r>
          </a:p>
          <a:p>
            <a:pPr lvl="1"/>
            <a:r>
              <a:rPr lang="en-US" sz="1600" b="1" dirty="0"/>
              <a:t>Send</a:t>
            </a:r>
            <a:r>
              <a:rPr lang="en-US" sz="1600" dirty="0"/>
              <a:t> the response back to client.</a:t>
            </a:r>
          </a:p>
          <a:p>
            <a:pPr lvl="1"/>
            <a:r>
              <a:rPr lang="en-US" sz="1600" dirty="0"/>
              <a:t>Optionally, </a:t>
            </a:r>
            <a:r>
              <a:rPr lang="en-US" sz="1600" b="1" dirty="0"/>
              <a:t>log</a:t>
            </a:r>
            <a:r>
              <a:rPr lang="en-US" sz="1600" dirty="0"/>
              <a:t> the transaction</a:t>
            </a:r>
          </a:p>
          <a:p>
            <a:endParaRPr lang="en-US" sz="2000" dirty="0"/>
          </a:p>
        </p:txBody>
      </p:sp>
      <p:pic>
        <p:nvPicPr>
          <p:cNvPr id="6" name="Picture 5"/>
          <p:cNvPicPr>
            <a:picLocks noChangeAspect="1"/>
          </p:cNvPicPr>
          <p:nvPr/>
        </p:nvPicPr>
        <p:blipFill>
          <a:blip r:embed="rId2"/>
          <a:stretch>
            <a:fillRect/>
          </a:stretch>
        </p:blipFill>
        <p:spPr>
          <a:xfrm>
            <a:off x="6146800" y="2108200"/>
            <a:ext cx="1990671" cy="3886200"/>
          </a:xfrm>
          <a:prstGeom prst="rect">
            <a:avLst/>
          </a:prstGeom>
        </p:spPr>
      </p:pic>
    </p:spTree>
    <p:extLst>
      <p:ext uri="{BB962C8B-B14F-4D97-AF65-F5344CB8AC3E}">
        <p14:creationId xmlns:p14="http://schemas.microsoft.com/office/powerpoint/2010/main" val="1541884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Response Headers</a:t>
            </a:r>
            <a:endParaRPr lang="en-US" dirty="0"/>
          </a:p>
        </p:txBody>
      </p:sp>
      <p:sp>
        <p:nvSpPr>
          <p:cNvPr id="3" name="Content Placeholder 2"/>
          <p:cNvSpPr>
            <a:spLocks noGrp="1"/>
          </p:cNvSpPr>
          <p:nvPr>
            <p:ph idx="1"/>
          </p:nvPr>
        </p:nvSpPr>
        <p:spPr/>
        <p:txBody>
          <a:bodyPr>
            <a:normAutofit fontScale="92500" lnSpcReduction="20000"/>
          </a:bodyPr>
          <a:lstStyle/>
          <a:p>
            <a:r>
              <a:rPr lang="en-US" dirty="0"/>
              <a:t>Of course, the server is responsible for always responding with the correct headers and responses. If a document hasn't changed, the server should respond with a 304 Not Modified. </a:t>
            </a:r>
            <a:endParaRPr lang="en-US" dirty="0" smtClean="0"/>
          </a:p>
          <a:p>
            <a:r>
              <a:rPr lang="en-US" dirty="0" smtClean="0"/>
              <a:t>If </a:t>
            </a:r>
            <a:r>
              <a:rPr lang="en-US" dirty="0"/>
              <a:t>the cached copy has expired, it should generate a new response with updated response headers and return with a 200 OK. </a:t>
            </a:r>
            <a:endParaRPr lang="en-US" dirty="0" smtClean="0"/>
          </a:p>
          <a:p>
            <a:r>
              <a:rPr lang="en-US" dirty="0" smtClean="0"/>
              <a:t>If </a:t>
            </a:r>
            <a:r>
              <a:rPr lang="en-US" dirty="0"/>
              <a:t>the resource is deleted, it should come back with 404 Not Found. </a:t>
            </a:r>
            <a:endParaRPr lang="en-US" dirty="0" smtClean="0"/>
          </a:p>
          <a:p>
            <a:r>
              <a:rPr lang="en-US" dirty="0" smtClean="0"/>
              <a:t>These </a:t>
            </a:r>
            <a:r>
              <a:rPr lang="en-US" dirty="0"/>
              <a:t>responses help tune the cache and ensure that stale content is not kept for too long</a:t>
            </a:r>
          </a:p>
        </p:txBody>
      </p:sp>
    </p:spTree>
    <p:extLst>
      <p:ext uri="{BB962C8B-B14F-4D97-AF65-F5344CB8AC3E}">
        <p14:creationId xmlns:p14="http://schemas.microsoft.com/office/powerpoint/2010/main" val="16842976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Control Headers</a:t>
            </a:r>
            <a:endParaRPr lang="en-US" dirty="0"/>
          </a:p>
        </p:txBody>
      </p:sp>
      <p:sp>
        <p:nvSpPr>
          <p:cNvPr id="3" name="Content Placeholder 2"/>
          <p:cNvSpPr>
            <a:spLocks noGrp="1"/>
          </p:cNvSpPr>
          <p:nvPr>
            <p:ph idx="1"/>
          </p:nvPr>
        </p:nvSpPr>
        <p:spPr/>
        <p:txBody>
          <a:bodyPr/>
          <a:lstStyle/>
          <a:p>
            <a:r>
              <a:rPr lang="en-US" dirty="0"/>
              <a:t>Keeping the content fresh and up-to-date is one of the primary responsibilities of the cache. </a:t>
            </a:r>
            <a:endParaRPr lang="en-US" dirty="0" smtClean="0"/>
          </a:p>
          <a:p>
            <a:r>
              <a:rPr lang="en-US" dirty="0" smtClean="0"/>
              <a:t>To </a:t>
            </a:r>
            <a:r>
              <a:rPr lang="en-US" dirty="0"/>
              <a:t>keep the cached copy consistent with the server, HTTP provides some simple mechanisms, namely </a:t>
            </a:r>
            <a:r>
              <a:rPr lang="en-US" i="1" dirty="0"/>
              <a:t>Document Expiration</a:t>
            </a:r>
            <a:r>
              <a:rPr lang="en-US" dirty="0"/>
              <a:t> and </a:t>
            </a:r>
            <a:r>
              <a:rPr lang="en-US" i="1" dirty="0"/>
              <a:t>Server Revalidation</a:t>
            </a:r>
            <a:endParaRPr lang="en-US" dirty="0"/>
          </a:p>
        </p:txBody>
      </p:sp>
    </p:spTree>
    <p:extLst>
      <p:ext uri="{BB962C8B-B14F-4D97-AF65-F5344CB8AC3E}">
        <p14:creationId xmlns:p14="http://schemas.microsoft.com/office/powerpoint/2010/main" val="9911584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Expiration</a:t>
            </a:r>
            <a:endParaRPr lang="en-US" dirty="0"/>
          </a:p>
        </p:txBody>
      </p:sp>
      <p:sp>
        <p:nvSpPr>
          <p:cNvPr id="3" name="Content Placeholder 2"/>
          <p:cNvSpPr>
            <a:spLocks noGrp="1"/>
          </p:cNvSpPr>
          <p:nvPr>
            <p:ph idx="1"/>
          </p:nvPr>
        </p:nvSpPr>
        <p:spPr/>
        <p:txBody>
          <a:bodyPr>
            <a:normAutofit/>
          </a:bodyPr>
          <a:lstStyle/>
          <a:p>
            <a:r>
              <a:rPr lang="en-US" sz="2400" dirty="0"/>
              <a:t>HTTP allows an origin-server to attach an </a:t>
            </a:r>
            <a:r>
              <a:rPr lang="en-US" sz="2400" i="1" dirty="0"/>
              <a:t>expiration date</a:t>
            </a:r>
            <a:r>
              <a:rPr lang="en-US" sz="2400" dirty="0"/>
              <a:t> to each document using the Cache-Control and Expires </a:t>
            </a:r>
            <a:r>
              <a:rPr lang="en-US" sz="2400" i="1" dirty="0"/>
              <a:t>response</a:t>
            </a:r>
            <a:r>
              <a:rPr lang="en-US" sz="2400" dirty="0"/>
              <a:t> headers. This helps the client and other cache servers know how long a document is valid and fresh. The cache can serve the copy as long as the </a:t>
            </a:r>
            <a:r>
              <a:rPr lang="en-US" sz="2400" i="1" dirty="0"/>
              <a:t>age</a:t>
            </a:r>
            <a:r>
              <a:rPr lang="en-US" sz="2400" dirty="0"/>
              <a:t> of the document is within the expiration date. Once a document expires, the cache must check with the server for a newer copy and update its local copy accordingly</a:t>
            </a:r>
          </a:p>
        </p:txBody>
      </p:sp>
    </p:spTree>
    <p:extLst>
      <p:ext uri="{BB962C8B-B14F-4D97-AF65-F5344CB8AC3E}">
        <p14:creationId xmlns:p14="http://schemas.microsoft.com/office/powerpoint/2010/main" val="1091650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Expiration </a:t>
            </a:r>
            <a:endParaRPr lang="en-US" dirty="0"/>
          </a:p>
        </p:txBody>
      </p:sp>
      <p:sp>
        <p:nvSpPr>
          <p:cNvPr id="3" name="Content Placeholder 2"/>
          <p:cNvSpPr>
            <a:spLocks noGrp="1"/>
          </p:cNvSpPr>
          <p:nvPr>
            <p:ph idx="1"/>
          </p:nvPr>
        </p:nvSpPr>
        <p:spPr/>
        <p:txBody>
          <a:bodyPr>
            <a:normAutofit/>
          </a:bodyPr>
          <a:lstStyle/>
          <a:p>
            <a:r>
              <a:rPr lang="en-US" sz="2000" dirty="0"/>
              <a:t>Expires is an older HTTP/1.0 response header that specifies the value as an absolute date. This is only useful if the server clocks are in sync with the client, which is a terrible assumption to make. </a:t>
            </a:r>
            <a:endParaRPr lang="en-US" sz="2000" dirty="0" smtClean="0"/>
          </a:p>
          <a:p>
            <a:r>
              <a:rPr lang="en-US" sz="2000" dirty="0" smtClean="0"/>
              <a:t>This </a:t>
            </a:r>
            <a:r>
              <a:rPr lang="en-US" sz="2000" dirty="0"/>
              <a:t>header is less useful compared to the newer Cache-Control: max-age=&lt;s&gt; header introduced in HTTP/1.1. </a:t>
            </a:r>
            <a:endParaRPr lang="en-US" sz="2000" dirty="0" smtClean="0"/>
          </a:p>
          <a:p>
            <a:r>
              <a:rPr lang="en-US" sz="2000" dirty="0" smtClean="0"/>
              <a:t>Here</a:t>
            </a:r>
            <a:r>
              <a:rPr lang="en-US" sz="2000" dirty="0"/>
              <a:t>, max-age is a relative age, specified in seconds, from the time the response was created. Thus if a document should expire after one day, the expiration header should </a:t>
            </a:r>
            <a:r>
              <a:rPr lang="en-US" sz="2000" dirty="0" smtClean="0"/>
              <a:t>be</a:t>
            </a:r>
          </a:p>
          <a:p>
            <a:pPr lvl="1"/>
            <a:r>
              <a:rPr lang="en-US" sz="1800" dirty="0" smtClean="0"/>
              <a:t>Cache</a:t>
            </a:r>
            <a:r>
              <a:rPr lang="en-US" sz="1800" dirty="0"/>
              <a:t>-Control: max-age=86400</a:t>
            </a:r>
          </a:p>
        </p:txBody>
      </p:sp>
    </p:spTree>
    <p:extLst>
      <p:ext uri="{BB962C8B-B14F-4D97-AF65-F5344CB8AC3E}">
        <p14:creationId xmlns:p14="http://schemas.microsoft.com/office/powerpoint/2010/main" val="2738012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sp>
        <p:nvSpPr>
          <p:cNvPr id="3" name="Content Placeholder 2"/>
          <p:cNvSpPr>
            <a:spLocks noGrp="1"/>
          </p:cNvSpPr>
          <p:nvPr>
            <p:ph idx="1"/>
          </p:nvPr>
        </p:nvSpPr>
        <p:spPr/>
        <p:txBody>
          <a:bodyPr/>
          <a:lstStyle/>
          <a:p>
            <a:r>
              <a:rPr lang="en-US" dirty="0"/>
              <a:t>HTTP stands for Hypertext Transfer Protocol. It's a stateless, application-layer protocol for communicating between distributed systems, and is the foundation of the modern web. As a web </a:t>
            </a:r>
            <a:r>
              <a:rPr lang="en-US" dirty="0" err="1" smtClean="0"/>
              <a:t>api</a:t>
            </a:r>
            <a:r>
              <a:rPr lang="en-US" dirty="0" smtClean="0"/>
              <a:t> developer</a:t>
            </a:r>
            <a:r>
              <a:rPr lang="en-US" dirty="0"/>
              <a:t>, we all must have a strong understanding of this </a:t>
            </a:r>
            <a:r>
              <a:rPr lang="en-US" dirty="0" smtClean="0"/>
              <a:t>protocol</a:t>
            </a:r>
          </a:p>
          <a:p>
            <a:r>
              <a:rPr lang="en-US" dirty="0">
                <a:hlinkClick r:id="rId2"/>
              </a:rPr>
              <a:t>http://www.w3.org/Protocols/rfc2616/</a:t>
            </a:r>
            <a:r>
              <a:rPr lang="en-US" dirty="0" smtClean="0">
                <a:hlinkClick r:id="rId2"/>
              </a:rPr>
              <a:t>rfc2616</a:t>
            </a:r>
            <a:endParaRPr lang="en-US" dirty="0" smtClean="0"/>
          </a:p>
          <a:p>
            <a:pPr marL="0" indent="0">
              <a:buNone/>
            </a:pPr>
            <a:endParaRPr lang="en-US" dirty="0"/>
          </a:p>
        </p:txBody>
      </p:sp>
    </p:spTree>
    <p:extLst>
      <p:ext uri="{BB962C8B-B14F-4D97-AF65-F5344CB8AC3E}">
        <p14:creationId xmlns:p14="http://schemas.microsoft.com/office/powerpoint/2010/main" val="15307120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Revalidation</a:t>
            </a:r>
            <a:endParaRPr lang="en-US" dirty="0"/>
          </a:p>
        </p:txBody>
      </p:sp>
      <p:sp>
        <p:nvSpPr>
          <p:cNvPr id="3" name="Content Placeholder 2"/>
          <p:cNvSpPr>
            <a:spLocks noGrp="1"/>
          </p:cNvSpPr>
          <p:nvPr>
            <p:ph idx="1"/>
          </p:nvPr>
        </p:nvSpPr>
        <p:spPr/>
        <p:txBody>
          <a:bodyPr/>
          <a:lstStyle/>
          <a:p>
            <a:r>
              <a:rPr lang="en-US" dirty="0"/>
              <a:t>Once a cached document expires, the cache must revalidate with the server to check if the document has changed. This is called </a:t>
            </a:r>
            <a:r>
              <a:rPr lang="en-US" i="1" dirty="0"/>
              <a:t>server revalidation</a:t>
            </a:r>
            <a:r>
              <a:rPr lang="en-US" dirty="0"/>
              <a:t> and serves as a querying mechanism for the </a:t>
            </a:r>
            <a:r>
              <a:rPr lang="en-US" i="1" dirty="0"/>
              <a:t>stale-ness</a:t>
            </a:r>
            <a:r>
              <a:rPr lang="en-US" dirty="0"/>
              <a:t> of a document. Just because a cached copy has expired doesn't mean that the server actually has newer content</a:t>
            </a:r>
          </a:p>
        </p:txBody>
      </p:sp>
    </p:spTree>
    <p:extLst>
      <p:ext uri="{BB962C8B-B14F-4D97-AF65-F5344CB8AC3E}">
        <p14:creationId xmlns:p14="http://schemas.microsoft.com/office/powerpoint/2010/main" val="17259044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Revalidation</a:t>
            </a:r>
            <a:endParaRPr lang="en-US" dirty="0"/>
          </a:p>
        </p:txBody>
      </p:sp>
      <p:sp>
        <p:nvSpPr>
          <p:cNvPr id="3" name="Content Placeholder 2"/>
          <p:cNvSpPr>
            <a:spLocks noGrp="1"/>
          </p:cNvSpPr>
          <p:nvPr>
            <p:ph idx="1"/>
          </p:nvPr>
        </p:nvSpPr>
        <p:spPr/>
        <p:txBody>
          <a:bodyPr>
            <a:normAutofit/>
          </a:bodyPr>
          <a:lstStyle/>
          <a:p>
            <a:r>
              <a:rPr lang="en-US" sz="2400" dirty="0"/>
              <a:t>The revalidation step can be accomplished with two kinds of request-headers: If-Modified-Since and If-None-Match. The former is for date-based validation while the latter uses Entity-Tags (</a:t>
            </a:r>
            <a:r>
              <a:rPr lang="en-US" sz="2400" dirty="0" err="1"/>
              <a:t>ETags</a:t>
            </a:r>
            <a:r>
              <a:rPr lang="en-US" sz="2400" dirty="0"/>
              <a:t>), a hash of the </a:t>
            </a:r>
            <a:r>
              <a:rPr lang="en-US" sz="2400" dirty="0" smtClean="0"/>
              <a:t>content</a:t>
            </a:r>
          </a:p>
          <a:p>
            <a:r>
              <a:rPr lang="en-US" sz="2400" dirty="0" smtClean="0"/>
              <a:t>These </a:t>
            </a:r>
            <a:r>
              <a:rPr lang="en-US" sz="2400" dirty="0"/>
              <a:t>headers use date or </a:t>
            </a:r>
            <a:r>
              <a:rPr lang="en-US" sz="2400" dirty="0" err="1"/>
              <a:t>ETag</a:t>
            </a:r>
            <a:r>
              <a:rPr lang="en-US" sz="2400" dirty="0"/>
              <a:t> values obtained from a previous server </a:t>
            </a:r>
            <a:r>
              <a:rPr lang="en-US" sz="2400" dirty="0" smtClean="0"/>
              <a:t>response</a:t>
            </a:r>
          </a:p>
          <a:p>
            <a:r>
              <a:rPr lang="en-US" sz="2400" dirty="0" smtClean="0"/>
              <a:t>In </a:t>
            </a:r>
            <a:r>
              <a:rPr lang="en-US" sz="2400" dirty="0"/>
              <a:t>case of If-Modified-Since, the Last-Modified response header is used; for If-None-Match, it is the </a:t>
            </a:r>
            <a:r>
              <a:rPr lang="en-US" sz="2400" dirty="0" err="1"/>
              <a:t>ETag</a:t>
            </a:r>
            <a:r>
              <a:rPr lang="en-US" sz="2400" dirty="0"/>
              <a:t> response header.</a:t>
            </a:r>
          </a:p>
        </p:txBody>
      </p:sp>
    </p:spTree>
    <p:extLst>
      <p:ext uri="{BB962C8B-B14F-4D97-AF65-F5344CB8AC3E}">
        <p14:creationId xmlns:p14="http://schemas.microsoft.com/office/powerpoint/2010/main" val="1400374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Controlling Cache</a:t>
            </a:r>
            <a:endParaRPr lang="en-US" dirty="0"/>
          </a:p>
        </p:txBody>
      </p:sp>
      <p:sp>
        <p:nvSpPr>
          <p:cNvPr id="3" name="Content Placeholder 2"/>
          <p:cNvSpPr>
            <a:spLocks noGrp="1"/>
          </p:cNvSpPr>
          <p:nvPr>
            <p:ph idx="1"/>
          </p:nvPr>
        </p:nvSpPr>
        <p:spPr/>
        <p:txBody>
          <a:bodyPr>
            <a:normAutofit/>
          </a:bodyPr>
          <a:lstStyle/>
          <a:p>
            <a:r>
              <a:rPr lang="en-US" sz="2400" dirty="0"/>
              <a:t>The validity period for a document should be defined by the server generating the document. If it's a newspaper website, the homepage should expire after a day (or sometimes even every hour!). HTTP provides the Cache-Control and </a:t>
            </a:r>
            <a:r>
              <a:rPr lang="en-US" sz="2400" dirty="0" smtClean="0"/>
              <a:t>Expires response </a:t>
            </a:r>
            <a:r>
              <a:rPr lang="en-US" sz="2400" dirty="0"/>
              <a:t>headers to set the expiration on documents. As mentioned earlier</a:t>
            </a:r>
            <a:r>
              <a:rPr lang="en-US" sz="2400" dirty="0" smtClean="0"/>
              <a:t>, Expires </a:t>
            </a:r>
            <a:r>
              <a:rPr lang="en-US" sz="2400" dirty="0"/>
              <a:t>is based on absolute dates and not a reliable solution for controlling cache.</a:t>
            </a:r>
          </a:p>
        </p:txBody>
      </p:sp>
    </p:spTree>
    <p:extLst>
      <p:ext uri="{BB962C8B-B14F-4D97-AF65-F5344CB8AC3E}">
        <p14:creationId xmlns:p14="http://schemas.microsoft.com/office/powerpoint/2010/main" val="4184069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Cache-Control</a:t>
            </a:r>
            <a:endParaRPr lang="en-US" dirty="0"/>
          </a:p>
        </p:txBody>
      </p:sp>
      <p:sp>
        <p:nvSpPr>
          <p:cNvPr id="3" name="Content Placeholder 2"/>
          <p:cNvSpPr>
            <a:spLocks noGrp="1"/>
          </p:cNvSpPr>
          <p:nvPr>
            <p:ph idx="1"/>
          </p:nvPr>
        </p:nvSpPr>
        <p:spPr/>
        <p:txBody>
          <a:bodyPr>
            <a:noAutofit/>
          </a:bodyPr>
          <a:lstStyle/>
          <a:p>
            <a:r>
              <a:rPr lang="en-US" sz="1800" dirty="0"/>
              <a:t>The Cache-Control header is far more useful and has a few different values to constrain how clients should be caching the response:</a:t>
            </a:r>
          </a:p>
          <a:p>
            <a:pPr lvl="1"/>
            <a:r>
              <a:rPr lang="en-US" sz="1600" b="1" dirty="0"/>
              <a:t>Cache-Control: no-cache</a:t>
            </a:r>
            <a:r>
              <a:rPr lang="en-US" sz="1600" dirty="0"/>
              <a:t>: the client is allowed to store the document; however, it must revalidate with the server on every request. There is a HTTP/1.0 compatibility header called </a:t>
            </a:r>
            <a:r>
              <a:rPr lang="en-US" sz="1600" b="1" dirty="0"/>
              <a:t>Pragma: no-cache</a:t>
            </a:r>
            <a:r>
              <a:rPr lang="en-US" sz="1600" dirty="0"/>
              <a:t>, which works the same way.</a:t>
            </a:r>
          </a:p>
          <a:p>
            <a:pPr lvl="1"/>
            <a:r>
              <a:rPr lang="en-US" sz="1600" b="1" dirty="0"/>
              <a:t>Cache-Control: no-store</a:t>
            </a:r>
            <a:r>
              <a:rPr lang="en-US" sz="1600" dirty="0"/>
              <a:t>: this is a stronger directive to the client to not store the document at all.</a:t>
            </a:r>
          </a:p>
          <a:p>
            <a:pPr lvl="1"/>
            <a:r>
              <a:rPr lang="en-US" sz="1600" b="1" dirty="0"/>
              <a:t>Cache-Control: must-revalidate</a:t>
            </a:r>
            <a:r>
              <a:rPr lang="en-US" sz="1600" dirty="0"/>
              <a:t>: this tells the client to bypass its freshness calculation and always revalidate with the server. It is not allowed to serve the cached response in case the server is unavailable.</a:t>
            </a:r>
          </a:p>
          <a:p>
            <a:pPr lvl="1"/>
            <a:r>
              <a:rPr lang="en-US" sz="1600" b="1" dirty="0"/>
              <a:t>Cache-Control: max-age</a:t>
            </a:r>
            <a:r>
              <a:rPr lang="en-US" sz="1600" dirty="0"/>
              <a:t>: this sets a relative expiration time (in seconds) from the time the response is generated</a:t>
            </a:r>
          </a:p>
          <a:p>
            <a:endParaRPr lang="en-US" sz="1800" dirty="0"/>
          </a:p>
        </p:txBody>
      </p:sp>
    </p:spTree>
    <p:extLst>
      <p:ext uri="{BB962C8B-B14F-4D97-AF65-F5344CB8AC3E}">
        <p14:creationId xmlns:p14="http://schemas.microsoft.com/office/powerpoint/2010/main" val="1342026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Cache-Control Client</a:t>
            </a:r>
            <a:endParaRPr lang="en-US" dirty="0"/>
          </a:p>
        </p:txBody>
      </p:sp>
      <p:sp>
        <p:nvSpPr>
          <p:cNvPr id="3" name="Content Placeholder 2"/>
          <p:cNvSpPr>
            <a:spLocks noGrp="1"/>
          </p:cNvSpPr>
          <p:nvPr>
            <p:ph idx="1"/>
          </p:nvPr>
        </p:nvSpPr>
        <p:spPr/>
        <p:txBody>
          <a:bodyPr>
            <a:normAutofit/>
          </a:bodyPr>
          <a:lstStyle/>
          <a:p>
            <a:r>
              <a:rPr lang="en-US" sz="1800" dirty="0" err="1"/>
              <a:t>Cachability</a:t>
            </a:r>
            <a:r>
              <a:rPr lang="en-US" sz="1800" dirty="0"/>
              <a:t> is not just limited to the server. It can also be specified from the client. This allows the client to impose constraints on what it is willing to accept. This is possible via the same Cache-Control header, albeit with a few different values:</a:t>
            </a:r>
          </a:p>
          <a:p>
            <a:pPr lvl="1"/>
            <a:r>
              <a:rPr lang="en-US" sz="1600" b="1" dirty="0"/>
              <a:t>Cache-Control: min-fresh=&lt;s&gt;</a:t>
            </a:r>
            <a:r>
              <a:rPr lang="en-US" sz="1600" dirty="0"/>
              <a:t>: the document must be fresh for at least </a:t>
            </a:r>
            <a:r>
              <a:rPr lang="en-US" sz="1600" i="1" dirty="0"/>
              <a:t>&lt;s&gt;</a:t>
            </a:r>
            <a:r>
              <a:rPr lang="en-US" sz="1600" dirty="0"/>
              <a:t>seconds.</a:t>
            </a:r>
          </a:p>
          <a:p>
            <a:pPr lvl="1"/>
            <a:r>
              <a:rPr lang="en-US" sz="1600" b="1" dirty="0"/>
              <a:t>Cache-Control: max-stale</a:t>
            </a:r>
            <a:r>
              <a:rPr lang="en-US" sz="1600" dirty="0"/>
              <a:t> or </a:t>
            </a:r>
            <a:r>
              <a:rPr lang="en-US" sz="1600" b="1" dirty="0"/>
              <a:t>Cache-Control: max-stale=&lt;s&gt;</a:t>
            </a:r>
            <a:r>
              <a:rPr lang="en-US" sz="1600" dirty="0"/>
              <a:t>: the document cannot be served from the cache if it has been stale for longer than </a:t>
            </a:r>
            <a:r>
              <a:rPr lang="en-US" sz="1600" i="1" dirty="0"/>
              <a:t>&lt;s&gt;</a:t>
            </a:r>
            <a:r>
              <a:rPr lang="en-US" sz="1600" dirty="0"/>
              <a:t>seconds.</a:t>
            </a:r>
          </a:p>
          <a:p>
            <a:pPr lvl="1"/>
            <a:r>
              <a:rPr lang="en-US" sz="1600" b="1" dirty="0"/>
              <a:t>Cache-Control: max-age=&lt;s&gt;</a:t>
            </a:r>
            <a:r>
              <a:rPr lang="en-US" sz="1600" dirty="0"/>
              <a:t>: the cache cannot return a document that has been cached longer than </a:t>
            </a:r>
            <a:r>
              <a:rPr lang="en-US" sz="1600" i="1" dirty="0"/>
              <a:t>&lt;s&gt;</a:t>
            </a:r>
            <a:r>
              <a:rPr lang="en-US" sz="1600" dirty="0"/>
              <a:t> seconds.</a:t>
            </a:r>
          </a:p>
          <a:p>
            <a:pPr lvl="1"/>
            <a:r>
              <a:rPr lang="en-US" sz="1600" b="1" dirty="0"/>
              <a:t>Cache-Control: no-cache</a:t>
            </a:r>
            <a:r>
              <a:rPr lang="en-US" sz="1600" dirty="0"/>
              <a:t> or </a:t>
            </a:r>
            <a:r>
              <a:rPr lang="en-US" sz="1600" b="1" dirty="0"/>
              <a:t>Pragma: no-cache</a:t>
            </a:r>
            <a:r>
              <a:rPr lang="en-US" sz="1600" dirty="0"/>
              <a:t>: the client will not accept a cached resource unless it has been revalidated</a:t>
            </a:r>
          </a:p>
          <a:p>
            <a:endParaRPr lang="en-US" sz="1800" dirty="0"/>
          </a:p>
        </p:txBody>
      </p:sp>
    </p:spTree>
    <p:extLst>
      <p:ext uri="{BB962C8B-B14F-4D97-AF65-F5344CB8AC3E}">
        <p14:creationId xmlns:p14="http://schemas.microsoft.com/office/powerpoint/2010/main" val="14750477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HTTP/2</a:t>
            </a:r>
            <a:endParaRPr lang="en-US" dirty="0"/>
          </a:p>
        </p:txBody>
      </p:sp>
      <p:sp>
        <p:nvSpPr>
          <p:cNvPr id="3" name="Content Placeholder 2"/>
          <p:cNvSpPr>
            <a:spLocks noGrp="1"/>
          </p:cNvSpPr>
          <p:nvPr>
            <p:ph idx="1"/>
          </p:nvPr>
        </p:nvSpPr>
        <p:spPr/>
        <p:txBody>
          <a:bodyPr/>
          <a:lstStyle/>
          <a:p>
            <a:r>
              <a:rPr lang="en-US" dirty="0" smtClean="0"/>
              <a:t>Multiplexing</a:t>
            </a:r>
          </a:p>
          <a:p>
            <a:r>
              <a:rPr lang="en-US" dirty="0" smtClean="0"/>
              <a:t>Header </a:t>
            </a:r>
            <a:r>
              <a:rPr lang="en-US" dirty="0"/>
              <a:t>Compression</a:t>
            </a:r>
          </a:p>
          <a:p>
            <a:r>
              <a:rPr lang="en-US" dirty="0"/>
              <a:t>Binary Protocol (HTTP/1.1 is text)</a:t>
            </a:r>
          </a:p>
          <a:p>
            <a:r>
              <a:rPr lang="en-US" dirty="0"/>
              <a:t>Encryption Required</a:t>
            </a:r>
          </a:p>
          <a:p>
            <a:r>
              <a:rPr lang="en-US" dirty="0"/>
              <a:t>Server Push (Server can push resources uninitiated)</a:t>
            </a:r>
          </a:p>
          <a:p>
            <a:endParaRPr lang="en-US" dirty="0" smtClean="0"/>
          </a:p>
          <a:p>
            <a:pPr marL="0" indent="0">
              <a:buNone/>
            </a:pPr>
            <a:endParaRPr lang="en-US" dirty="0"/>
          </a:p>
        </p:txBody>
      </p:sp>
    </p:spTree>
    <p:extLst>
      <p:ext uri="{BB962C8B-B14F-4D97-AF65-F5344CB8AC3E}">
        <p14:creationId xmlns:p14="http://schemas.microsoft.com/office/powerpoint/2010/main" val="17106478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HTTP/1.0</a:t>
            </a:r>
            <a:endParaRPr lang="en-US" dirty="0"/>
          </a:p>
        </p:txBody>
      </p:sp>
      <p:pic>
        <p:nvPicPr>
          <p:cNvPr id="4" name="Content Placeholder 3" descr="Screen Shot 2015-03-01 at 5.25.50 PM.png"/>
          <p:cNvPicPr>
            <a:picLocks noGrp="1" noChangeAspect="1"/>
          </p:cNvPicPr>
          <p:nvPr>
            <p:ph idx="1"/>
          </p:nvPr>
        </p:nvPicPr>
        <p:blipFill>
          <a:blip r:embed="rId2">
            <a:extLst>
              <a:ext uri="{28A0092B-C50C-407E-A947-70E740481C1C}">
                <a14:useLocalDpi xmlns:a14="http://schemas.microsoft.com/office/drawing/2010/main" val="0"/>
              </a:ext>
            </a:extLst>
          </a:blip>
          <a:srcRect t="18880" b="18880"/>
          <a:stretch>
            <a:fillRect/>
          </a:stretch>
        </p:blipFill>
        <p:spPr>
          <a:xfrm>
            <a:off x="940308" y="2550522"/>
            <a:ext cx="4673092" cy="2836056"/>
          </a:xfrm>
        </p:spPr>
      </p:pic>
      <p:sp>
        <p:nvSpPr>
          <p:cNvPr id="5" name="Content Placeholder 2"/>
          <p:cNvSpPr txBox="1">
            <a:spLocks/>
          </p:cNvSpPr>
          <p:nvPr/>
        </p:nvSpPr>
        <p:spPr>
          <a:xfrm>
            <a:off x="5461000" y="2298700"/>
            <a:ext cx="2749550" cy="4230878"/>
          </a:xfrm>
          <a:prstGeom prst="rect">
            <a:avLst/>
          </a:prstGeom>
        </p:spPr>
        <p:txBody>
          <a:bodyPr vert="horz">
            <a:normAutofit/>
          </a:bodyPr>
          <a:lstStyle>
            <a:lvl1pPr marL="274320" indent="-274320" algn="l" rtl="0" eaLnBrk="1" latinLnBrk="0" hangingPunct="1">
              <a:spcBef>
                <a:spcPct val="20000"/>
              </a:spcBef>
              <a:buClr>
                <a:schemeClr val="bg1">
                  <a:lumMod val="85000"/>
                </a:schemeClr>
              </a:buClr>
              <a:buSzPct val="85000"/>
              <a:buFont typeface="Wingdings 2"/>
              <a:buChar char=""/>
              <a:defRPr kumimoji="0" sz="2800" kern="1200">
                <a:solidFill>
                  <a:srgbClr val="FAFFB3"/>
                </a:solidFill>
                <a:effectLst>
                  <a:outerShdw blurRad="38100" dist="38100" dir="2700000" algn="tl">
                    <a:srgbClr val="000000">
                      <a:alpha val="43137"/>
                    </a:srgbClr>
                  </a:outerShdw>
                </a:effectLst>
                <a:latin typeface="+mn-lt"/>
                <a:ea typeface="+mn-ea"/>
                <a:cs typeface="+mn-cs"/>
              </a:defRPr>
            </a:lvl1pPr>
            <a:lvl2pPr marL="640080" indent="-246888" algn="l" rtl="0" eaLnBrk="1" latinLnBrk="0" hangingPunct="1">
              <a:spcBef>
                <a:spcPct val="20000"/>
              </a:spcBef>
              <a:buClr>
                <a:schemeClr val="bg1"/>
              </a:buClr>
              <a:buSzPct val="80000"/>
              <a:buFont typeface="Wingdings 2"/>
              <a:buChar char=""/>
              <a:defRPr kumimoji="0" sz="2400" kern="1200">
                <a:solidFill>
                  <a:schemeClr val="bg1">
                    <a:lumMod val="95000"/>
                  </a:schemeClr>
                </a:solidFill>
                <a:effectLst>
                  <a:outerShdw blurRad="38100" dist="38100" dir="2700000" algn="tl">
                    <a:srgbClr val="000000">
                      <a:alpha val="43137"/>
                    </a:srgbClr>
                  </a:outerShdw>
                </a:effectLst>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smtClean="0"/>
              <a:t>1 request per </a:t>
            </a:r>
            <a:r>
              <a:rPr lang="en-US" dirty="0" err="1" smtClean="0"/>
              <a:t>tcp</a:t>
            </a:r>
            <a:r>
              <a:rPr lang="en-US" dirty="0" smtClean="0"/>
              <a:t> connection</a:t>
            </a:r>
          </a:p>
          <a:p>
            <a:pPr marL="0" indent="0">
              <a:buFont typeface="Wingdings 2"/>
              <a:buNone/>
            </a:pPr>
            <a:endParaRPr lang="en-US" dirty="0"/>
          </a:p>
        </p:txBody>
      </p:sp>
    </p:spTree>
    <p:extLst>
      <p:ext uri="{BB962C8B-B14F-4D97-AF65-F5344CB8AC3E}">
        <p14:creationId xmlns:p14="http://schemas.microsoft.com/office/powerpoint/2010/main" val="3471640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HTTP/1.0 with </a:t>
            </a:r>
            <a:r>
              <a:rPr lang="en-US" dirty="0" err="1" smtClean="0"/>
              <a:t>KeepAlive</a:t>
            </a:r>
            <a:endParaRPr lang="en-US" dirty="0"/>
          </a:p>
        </p:txBody>
      </p:sp>
      <p:sp>
        <p:nvSpPr>
          <p:cNvPr id="5" name="Content Placeholder 2"/>
          <p:cNvSpPr txBox="1">
            <a:spLocks/>
          </p:cNvSpPr>
          <p:nvPr/>
        </p:nvSpPr>
        <p:spPr>
          <a:xfrm>
            <a:off x="4470400" y="2298700"/>
            <a:ext cx="3740150" cy="4230878"/>
          </a:xfrm>
          <a:prstGeom prst="rect">
            <a:avLst/>
          </a:prstGeom>
        </p:spPr>
        <p:txBody>
          <a:bodyPr vert="horz">
            <a:normAutofit/>
          </a:bodyPr>
          <a:lstStyle>
            <a:lvl1pPr marL="274320" indent="-274320" algn="l" rtl="0" eaLnBrk="1" latinLnBrk="0" hangingPunct="1">
              <a:spcBef>
                <a:spcPct val="20000"/>
              </a:spcBef>
              <a:buClr>
                <a:schemeClr val="bg1">
                  <a:lumMod val="85000"/>
                </a:schemeClr>
              </a:buClr>
              <a:buSzPct val="85000"/>
              <a:buFont typeface="Wingdings 2"/>
              <a:buChar char=""/>
              <a:defRPr kumimoji="0" sz="2800" kern="1200">
                <a:solidFill>
                  <a:srgbClr val="FAFFB3"/>
                </a:solidFill>
                <a:effectLst>
                  <a:outerShdw blurRad="38100" dist="38100" dir="2700000" algn="tl">
                    <a:srgbClr val="000000">
                      <a:alpha val="43137"/>
                    </a:srgbClr>
                  </a:outerShdw>
                </a:effectLst>
                <a:latin typeface="+mn-lt"/>
                <a:ea typeface="+mn-ea"/>
                <a:cs typeface="+mn-cs"/>
              </a:defRPr>
            </a:lvl1pPr>
            <a:lvl2pPr marL="640080" indent="-246888" algn="l" rtl="0" eaLnBrk="1" latinLnBrk="0" hangingPunct="1">
              <a:spcBef>
                <a:spcPct val="20000"/>
              </a:spcBef>
              <a:buClr>
                <a:schemeClr val="bg1"/>
              </a:buClr>
              <a:buSzPct val="80000"/>
              <a:buFont typeface="Wingdings 2"/>
              <a:buChar char=""/>
              <a:defRPr kumimoji="0" sz="2400" kern="1200">
                <a:solidFill>
                  <a:schemeClr val="bg1">
                    <a:lumMod val="95000"/>
                  </a:schemeClr>
                </a:solidFill>
                <a:effectLst>
                  <a:outerShdw blurRad="38100" dist="38100" dir="2700000" algn="tl">
                    <a:srgbClr val="000000">
                      <a:alpha val="43137"/>
                    </a:srgbClr>
                  </a:outerShdw>
                </a:effectLst>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smtClean="0"/>
              <a:t>Ability to re-use connection</a:t>
            </a:r>
          </a:p>
          <a:p>
            <a:r>
              <a:rPr lang="en-US" dirty="0" smtClean="0"/>
              <a:t>Still block – download has to complete before next request</a:t>
            </a:r>
          </a:p>
          <a:p>
            <a:pPr marL="0" indent="0">
              <a:buFont typeface="Wingdings 2"/>
              <a:buNone/>
            </a:pPr>
            <a:endParaRPr lang="en-US" dirty="0"/>
          </a:p>
        </p:txBody>
      </p:sp>
      <p:pic>
        <p:nvPicPr>
          <p:cNvPr id="6" name="Content Placeholder 5" descr="Screen Shot 2015-03-01 at 5.27.55 PM.png"/>
          <p:cNvPicPr>
            <a:picLocks noGrp="1" noChangeAspect="1"/>
          </p:cNvPicPr>
          <p:nvPr>
            <p:ph idx="1"/>
          </p:nvPr>
        </p:nvPicPr>
        <p:blipFill>
          <a:blip r:embed="rId2">
            <a:extLst>
              <a:ext uri="{28A0092B-C50C-407E-A947-70E740481C1C}">
                <a14:useLocalDpi xmlns:a14="http://schemas.microsoft.com/office/drawing/2010/main" val="0"/>
              </a:ext>
            </a:extLst>
          </a:blip>
          <a:srcRect l="-111955" r="-111955"/>
          <a:stretch>
            <a:fillRect/>
          </a:stretch>
        </p:blipFill>
        <p:spPr>
          <a:xfrm>
            <a:off x="-848516" y="1993900"/>
            <a:ext cx="6887366" cy="4179888"/>
          </a:xfrm>
        </p:spPr>
      </p:pic>
    </p:spTree>
    <p:extLst>
      <p:ext uri="{BB962C8B-B14F-4D97-AF65-F5344CB8AC3E}">
        <p14:creationId xmlns:p14="http://schemas.microsoft.com/office/powerpoint/2010/main" val="729009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HTTP/1.1 with Pipelining</a:t>
            </a:r>
            <a:endParaRPr lang="en-US" dirty="0"/>
          </a:p>
        </p:txBody>
      </p:sp>
      <p:sp>
        <p:nvSpPr>
          <p:cNvPr id="5" name="Content Placeholder 2"/>
          <p:cNvSpPr txBox="1">
            <a:spLocks/>
          </p:cNvSpPr>
          <p:nvPr/>
        </p:nvSpPr>
        <p:spPr>
          <a:xfrm>
            <a:off x="4470400" y="2298700"/>
            <a:ext cx="3740150" cy="4230878"/>
          </a:xfrm>
          <a:prstGeom prst="rect">
            <a:avLst/>
          </a:prstGeom>
        </p:spPr>
        <p:txBody>
          <a:bodyPr vert="horz">
            <a:normAutofit/>
          </a:bodyPr>
          <a:lstStyle>
            <a:lvl1pPr marL="274320" indent="-274320" algn="l" rtl="0" eaLnBrk="1" latinLnBrk="0" hangingPunct="1">
              <a:spcBef>
                <a:spcPct val="20000"/>
              </a:spcBef>
              <a:buClr>
                <a:schemeClr val="bg1">
                  <a:lumMod val="85000"/>
                </a:schemeClr>
              </a:buClr>
              <a:buSzPct val="85000"/>
              <a:buFont typeface="Wingdings 2"/>
              <a:buChar char=""/>
              <a:defRPr kumimoji="0" sz="2800" kern="1200">
                <a:solidFill>
                  <a:srgbClr val="FAFFB3"/>
                </a:solidFill>
                <a:effectLst>
                  <a:outerShdw blurRad="38100" dist="38100" dir="2700000" algn="tl">
                    <a:srgbClr val="000000">
                      <a:alpha val="43137"/>
                    </a:srgbClr>
                  </a:outerShdw>
                </a:effectLst>
                <a:latin typeface="+mn-lt"/>
                <a:ea typeface="+mn-ea"/>
                <a:cs typeface="+mn-cs"/>
              </a:defRPr>
            </a:lvl1pPr>
            <a:lvl2pPr marL="640080" indent="-246888" algn="l" rtl="0" eaLnBrk="1" latinLnBrk="0" hangingPunct="1">
              <a:spcBef>
                <a:spcPct val="20000"/>
              </a:spcBef>
              <a:buClr>
                <a:schemeClr val="bg1"/>
              </a:buClr>
              <a:buSzPct val="80000"/>
              <a:buFont typeface="Wingdings 2"/>
              <a:buChar char=""/>
              <a:defRPr kumimoji="0" sz="2400" kern="1200">
                <a:solidFill>
                  <a:schemeClr val="bg1">
                    <a:lumMod val="95000"/>
                  </a:schemeClr>
                </a:solidFill>
                <a:effectLst>
                  <a:outerShdw blurRad="38100" dist="38100" dir="2700000" algn="tl">
                    <a:srgbClr val="000000">
                      <a:alpha val="43137"/>
                    </a:srgbClr>
                  </a:outerShdw>
                </a:effectLst>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smtClean="0"/>
              <a:t>Multiple ordered requests</a:t>
            </a:r>
          </a:p>
          <a:p>
            <a:pPr marL="0" indent="0">
              <a:buFont typeface="Wingdings 2"/>
              <a:buNone/>
            </a:pPr>
            <a:endParaRPr lang="en-US" dirty="0"/>
          </a:p>
        </p:txBody>
      </p:sp>
      <p:pic>
        <p:nvPicPr>
          <p:cNvPr id="9" name="Picture 8" descr="Screen Shot 2015-03-01 at 5.3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 y="2241550"/>
            <a:ext cx="3187700" cy="3594100"/>
          </a:xfrm>
          <a:prstGeom prst="rect">
            <a:avLst/>
          </a:prstGeom>
        </p:spPr>
      </p:pic>
    </p:spTree>
    <p:extLst>
      <p:ext uri="{BB962C8B-B14F-4D97-AF65-F5344CB8AC3E}">
        <p14:creationId xmlns:p14="http://schemas.microsoft.com/office/powerpoint/2010/main" val="11807559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HTTP/1.1</a:t>
            </a:r>
            <a:endParaRPr lang="en-US" dirty="0"/>
          </a:p>
        </p:txBody>
      </p:sp>
      <p:sp>
        <p:nvSpPr>
          <p:cNvPr id="3" name="Content Placeholder 2"/>
          <p:cNvSpPr>
            <a:spLocks noGrp="1"/>
          </p:cNvSpPr>
          <p:nvPr>
            <p:ph idx="1"/>
          </p:nvPr>
        </p:nvSpPr>
        <p:spPr/>
        <p:txBody>
          <a:bodyPr>
            <a:normAutofit fontScale="85000" lnSpcReduction="10000"/>
          </a:bodyPr>
          <a:lstStyle/>
          <a:p>
            <a:r>
              <a:rPr lang="en-US" dirty="0"/>
              <a:t>HTTP/1.1 connections can request a single object at a time</a:t>
            </a:r>
          </a:p>
          <a:p>
            <a:r>
              <a:rPr lang="en-US" dirty="0"/>
              <a:t>But there are many objects in a webpage and some have dependencies</a:t>
            </a:r>
          </a:p>
          <a:p>
            <a:r>
              <a:rPr lang="en-US" dirty="0"/>
              <a:t>What happens if I want to parallelize downloads?</a:t>
            </a:r>
          </a:p>
          <a:p>
            <a:pPr lvl="1"/>
            <a:r>
              <a:rPr lang="en-US" dirty="0"/>
              <a:t>Need to open multiple TCP connections (usually max 6)</a:t>
            </a:r>
          </a:p>
          <a:p>
            <a:r>
              <a:rPr lang="en-US" dirty="0"/>
              <a:t>What happens if a less important object is downloaded first?</a:t>
            </a:r>
          </a:p>
          <a:p>
            <a:pPr lvl="1"/>
            <a:r>
              <a:rPr lang="en-US" dirty="0"/>
              <a:t>This is a problem</a:t>
            </a:r>
          </a:p>
          <a:p>
            <a:pPr lvl="1"/>
            <a:r>
              <a:rPr lang="en-US" dirty="0"/>
              <a:t>Head Of Line Blocking where a large unimportant file ‘clogs up’ the connection</a:t>
            </a:r>
          </a:p>
          <a:p>
            <a:endParaRPr lang="en-US" dirty="0"/>
          </a:p>
        </p:txBody>
      </p:sp>
    </p:spTree>
    <p:extLst>
      <p:ext uri="{BB962C8B-B14F-4D97-AF65-F5344CB8AC3E}">
        <p14:creationId xmlns:p14="http://schemas.microsoft.com/office/powerpoint/2010/main" val="685335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pic>
        <p:nvPicPr>
          <p:cNvPr id="4" name="Content Placeholder 3"/>
          <p:cNvPicPr>
            <a:picLocks noGrp="1" noChangeAspect="1"/>
          </p:cNvPicPr>
          <p:nvPr>
            <p:ph idx="1"/>
          </p:nvPr>
        </p:nvPicPr>
        <p:blipFill>
          <a:blip r:embed="rId2"/>
          <a:srcRect t="-22890" b="-22890"/>
          <a:stretch>
            <a:fillRect/>
          </a:stretch>
        </p:blipFill>
        <p:spPr>
          <a:xfrm>
            <a:off x="1676400" y="2927350"/>
            <a:ext cx="5702300" cy="3460681"/>
          </a:xfrm>
        </p:spPr>
      </p:pic>
      <p:sp>
        <p:nvSpPr>
          <p:cNvPr id="6" name="Rectangle 5"/>
          <p:cNvSpPr/>
          <p:nvPr/>
        </p:nvSpPr>
        <p:spPr>
          <a:xfrm>
            <a:off x="1117600" y="2193836"/>
            <a:ext cx="7023100" cy="1015663"/>
          </a:xfrm>
          <a:prstGeom prst="rect">
            <a:avLst/>
          </a:prstGeom>
        </p:spPr>
        <p:txBody>
          <a:bodyPr wrap="square">
            <a:spAutoFit/>
          </a:bodyPr>
          <a:lstStyle/>
          <a:p>
            <a:r>
              <a:rPr lang="en-US" sz="2000" dirty="0">
                <a:solidFill>
                  <a:srgbClr val="FAFFB3"/>
                </a:solidFill>
              </a:rPr>
              <a:t>HTTP is a </a:t>
            </a:r>
            <a:r>
              <a:rPr lang="en-US" sz="2000" b="1" dirty="0">
                <a:solidFill>
                  <a:srgbClr val="FAFFB3"/>
                </a:solidFill>
              </a:rPr>
              <a:t>stateless</a:t>
            </a:r>
            <a:r>
              <a:rPr lang="en-US" sz="2000" dirty="0">
                <a:solidFill>
                  <a:srgbClr val="FAFFB3"/>
                </a:solidFill>
              </a:rPr>
              <a:t> protocol. The communication usually takes place over TCP/IP, but any reliable transport can be used. The default port for TCP/IP is </a:t>
            </a:r>
            <a:r>
              <a:rPr lang="en-US" sz="2000" b="1" dirty="0">
                <a:solidFill>
                  <a:srgbClr val="FAFFB3"/>
                </a:solidFill>
              </a:rPr>
              <a:t>80</a:t>
            </a:r>
            <a:endParaRPr lang="en-US" sz="2000" dirty="0">
              <a:solidFill>
                <a:srgbClr val="FAFFB3"/>
              </a:solidFill>
            </a:endParaRPr>
          </a:p>
        </p:txBody>
      </p:sp>
    </p:spTree>
    <p:extLst>
      <p:ext uri="{BB962C8B-B14F-4D97-AF65-F5344CB8AC3E}">
        <p14:creationId xmlns:p14="http://schemas.microsoft.com/office/powerpoint/2010/main" val="33796186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a:t>
            </a:r>
            <a:r>
              <a:rPr lang="en-US" dirty="0" err="1" smtClean="0"/>
              <a:t>Sharding</a:t>
            </a:r>
            <a:endParaRPr lang="en-US" dirty="0"/>
          </a:p>
        </p:txBody>
      </p:sp>
      <p:sp>
        <p:nvSpPr>
          <p:cNvPr id="4" name="Content Placeholder 2"/>
          <p:cNvSpPr>
            <a:spLocks noGrp="1"/>
          </p:cNvSpPr>
          <p:nvPr>
            <p:ph idx="1"/>
          </p:nvPr>
        </p:nvSpPr>
        <p:spPr>
          <a:xfrm>
            <a:off x="978408" y="2140458"/>
            <a:ext cx="7232142" cy="4389120"/>
          </a:xfrm>
        </p:spPr>
        <p:txBody>
          <a:bodyPr/>
          <a:lstStyle/>
          <a:p>
            <a:r>
              <a:rPr lang="en-US" dirty="0" smtClean="0"/>
              <a:t>Create More Domains!</a:t>
            </a:r>
            <a:endParaRPr lang="en-US" dirty="0"/>
          </a:p>
        </p:txBody>
      </p:sp>
      <p:sp>
        <p:nvSpPr>
          <p:cNvPr id="5" name="Rectangle 4"/>
          <p:cNvSpPr/>
          <p:nvPr/>
        </p:nvSpPr>
        <p:spPr bwMode="auto">
          <a:xfrm>
            <a:off x="1295400" y="3810000"/>
            <a:ext cx="838200" cy="533400"/>
          </a:xfrm>
          <a:prstGeom prst="rect">
            <a:avLst/>
          </a:prstGeom>
          <a:solidFill>
            <a:schemeClr val="tx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Client</a:t>
            </a:r>
          </a:p>
        </p:txBody>
      </p:sp>
      <p:grpSp>
        <p:nvGrpSpPr>
          <p:cNvPr id="6" name="Group 5"/>
          <p:cNvGrpSpPr/>
          <p:nvPr/>
        </p:nvGrpSpPr>
        <p:grpSpPr>
          <a:xfrm>
            <a:off x="5867400" y="1981200"/>
            <a:ext cx="1600200" cy="914400"/>
            <a:chOff x="3505200" y="3276600"/>
            <a:chExt cx="1600200" cy="914400"/>
          </a:xfrm>
        </p:grpSpPr>
        <p:sp>
          <p:nvSpPr>
            <p:cNvPr id="7" name="Rectangle 6"/>
            <p:cNvSpPr/>
            <p:nvPr/>
          </p:nvSpPr>
          <p:spPr bwMode="auto">
            <a:xfrm>
              <a:off x="3505200" y="3276600"/>
              <a:ext cx="1600200" cy="914400"/>
            </a:xfrm>
            <a:prstGeom prst="rect">
              <a:avLst/>
            </a:prstGeom>
            <a:solidFill>
              <a:schemeClr val="tx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Server</a:t>
              </a:r>
            </a:p>
          </p:txBody>
        </p:sp>
        <p:sp>
          <p:nvSpPr>
            <p:cNvPr id="8" name="Rectangle 7"/>
            <p:cNvSpPr/>
            <p:nvPr/>
          </p:nvSpPr>
          <p:spPr bwMode="auto">
            <a:xfrm>
              <a:off x="38862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9" name="Rectangle 8"/>
            <p:cNvSpPr/>
            <p:nvPr/>
          </p:nvSpPr>
          <p:spPr bwMode="auto">
            <a:xfrm>
              <a:off x="41910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0" name="Rectangle 9"/>
            <p:cNvSpPr/>
            <p:nvPr/>
          </p:nvSpPr>
          <p:spPr bwMode="auto">
            <a:xfrm>
              <a:off x="44958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1" name="Rectangle 10"/>
            <p:cNvSpPr/>
            <p:nvPr/>
          </p:nvSpPr>
          <p:spPr bwMode="auto">
            <a:xfrm>
              <a:off x="48006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12" name="Group 11"/>
          <p:cNvGrpSpPr/>
          <p:nvPr/>
        </p:nvGrpSpPr>
        <p:grpSpPr>
          <a:xfrm>
            <a:off x="5867400" y="3048000"/>
            <a:ext cx="1600200" cy="914400"/>
            <a:chOff x="3505200" y="3276600"/>
            <a:chExt cx="1600200" cy="914400"/>
          </a:xfrm>
        </p:grpSpPr>
        <p:sp>
          <p:nvSpPr>
            <p:cNvPr id="13" name="Rectangle 12"/>
            <p:cNvSpPr/>
            <p:nvPr/>
          </p:nvSpPr>
          <p:spPr bwMode="auto">
            <a:xfrm>
              <a:off x="3505200" y="3276600"/>
              <a:ext cx="1600200" cy="914400"/>
            </a:xfrm>
            <a:prstGeom prst="rect">
              <a:avLst/>
            </a:prstGeom>
            <a:solidFill>
              <a:schemeClr val="tx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Server</a:t>
              </a:r>
            </a:p>
          </p:txBody>
        </p:sp>
        <p:sp>
          <p:nvSpPr>
            <p:cNvPr id="14" name="Rectangle 13"/>
            <p:cNvSpPr/>
            <p:nvPr/>
          </p:nvSpPr>
          <p:spPr bwMode="auto">
            <a:xfrm>
              <a:off x="38862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5" name="Rectangle 14"/>
            <p:cNvSpPr/>
            <p:nvPr/>
          </p:nvSpPr>
          <p:spPr bwMode="auto">
            <a:xfrm>
              <a:off x="41910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6" name="Rectangle 15"/>
            <p:cNvSpPr/>
            <p:nvPr/>
          </p:nvSpPr>
          <p:spPr bwMode="auto">
            <a:xfrm>
              <a:off x="44958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7" name="Rectangle 16"/>
            <p:cNvSpPr/>
            <p:nvPr/>
          </p:nvSpPr>
          <p:spPr bwMode="auto">
            <a:xfrm>
              <a:off x="48006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18" name="Group 17"/>
          <p:cNvGrpSpPr/>
          <p:nvPr/>
        </p:nvGrpSpPr>
        <p:grpSpPr>
          <a:xfrm>
            <a:off x="5867400" y="4114800"/>
            <a:ext cx="1600200" cy="914400"/>
            <a:chOff x="3505200" y="3276600"/>
            <a:chExt cx="1600200" cy="914400"/>
          </a:xfrm>
        </p:grpSpPr>
        <p:sp>
          <p:nvSpPr>
            <p:cNvPr id="19" name="Rectangle 18"/>
            <p:cNvSpPr/>
            <p:nvPr/>
          </p:nvSpPr>
          <p:spPr bwMode="auto">
            <a:xfrm>
              <a:off x="3505200" y="3276600"/>
              <a:ext cx="1600200" cy="914400"/>
            </a:xfrm>
            <a:prstGeom prst="rect">
              <a:avLst/>
            </a:prstGeom>
            <a:solidFill>
              <a:schemeClr val="tx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Server</a:t>
              </a:r>
            </a:p>
          </p:txBody>
        </p:sp>
        <p:sp>
          <p:nvSpPr>
            <p:cNvPr id="20" name="Rectangle 19"/>
            <p:cNvSpPr/>
            <p:nvPr/>
          </p:nvSpPr>
          <p:spPr bwMode="auto">
            <a:xfrm>
              <a:off x="38862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1" name="Rectangle 20"/>
            <p:cNvSpPr/>
            <p:nvPr/>
          </p:nvSpPr>
          <p:spPr bwMode="auto">
            <a:xfrm>
              <a:off x="41910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2" name="Rectangle 21"/>
            <p:cNvSpPr/>
            <p:nvPr/>
          </p:nvSpPr>
          <p:spPr bwMode="auto">
            <a:xfrm>
              <a:off x="44958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3" name="Rectangle 22"/>
            <p:cNvSpPr/>
            <p:nvPr/>
          </p:nvSpPr>
          <p:spPr bwMode="auto">
            <a:xfrm>
              <a:off x="48006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24" name="Group 23"/>
          <p:cNvGrpSpPr/>
          <p:nvPr/>
        </p:nvGrpSpPr>
        <p:grpSpPr>
          <a:xfrm>
            <a:off x="5867400" y="5181600"/>
            <a:ext cx="1600200" cy="914400"/>
            <a:chOff x="3505200" y="3276600"/>
            <a:chExt cx="1600200" cy="914400"/>
          </a:xfrm>
        </p:grpSpPr>
        <p:sp>
          <p:nvSpPr>
            <p:cNvPr id="25" name="Rectangle 24"/>
            <p:cNvSpPr/>
            <p:nvPr/>
          </p:nvSpPr>
          <p:spPr bwMode="auto">
            <a:xfrm>
              <a:off x="3505200" y="3276600"/>
              <a:ext cx="1600200" cy="914400"/>
            </a:xfrm>
            <a:prstGeom prst="rect">
              <a:avLst/>
            </a:prstGeom>
            <a:solidFill>
              <a:schemeClr val="tx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Server</a:t>
              </a:r>
            </a:p>
          </p:txBody>
        </p:sp>
        <p:sp>
          <p:nvSpPr>
            <p:cNvPr id="26" name="Rectangle 25"/>
            <p:cNvSpPr/>
            <p:nvPr/>
          </p:nvSpPr>
          <p:spPr bwMode="auto">
            <a:xfrm>
              <a:off x="38862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7" name="Rectangle 26"/>
            <p:cNvSpPr/>
            <p:nvPr/>
          </p:nvSpPr>
          <p:spPr bwMode="auto">
            <a:xfrm>
              <a:off x="41910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8" name="Rectangle 27"/>
            <p:cNvSpPr/>
            <p:nvPr/>
          </p:nvSpPr>
          <p:spPr bwMode="auto">
            <a:xfrm>
              <a:off x="44958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9" name="Rectangle 28"/>
            <p:cNvSpPr/>
            <p:nvPr/>
          </p:nvSpPr>
          <p:spPr bwMode="auto">
            <a:xfrm>
              <a:off x="4800600" y="3886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30" name="Group 29"/>
          <p:cNvGrpSpPr/>
          <p:nvPr/>
        </p:nvGrpSpPr>
        <p:grpSpPr>
          <a:xfrm rot="935966">
            <a:off x="2419452" y="4547852"/>
            <a:ext cx="3429000" cy="914400"/>
            <a:chOff x="2514600" y="3505200"/>
            <a:chExt cx="3429000" cy="914400"/>
          </a:xfrm>
        </p:grpSpPr>
        <p:grpSp>
          <p:nvGrpSpPr>
            <p:cNvPr id="31" name="Group 30"/>
            <p:cNvGrpSpPr/>
            <p:nvPr/>
          </p:nvGrpSpPr>
          <p:grpSpPr>
            <a:xfrm>
              <a:off x="2514600" y="3505200"/>
              <a:ext cx="3276600" cy="762000"/>
              <a:chOff x="2514600" y="3505200"/>
              <a:chExt cx="3276600" cy="762000"/>
            </a:xfrm>
          </p:grpSpPr>
          <p:grpSp>
            <p:nvGrpSpPr>
              <p:cNvPr id="38" name="Group 37"/>
              <p:cNvGrpSpPr/>
              <p:nvPr/>
            </p:nvGrpSpPr>
            <p:grpSpPr>
              <a:xfrm>
                <a:off x="2514600" y="3505200"/>
                <a:ext cx="3048000" cy="533400"/>
                <a:chOff x="2514600" y="3505200"/>
                <a:chExt cx="3048000" cy="533400"/>
              </a:xfrm>
            </p:grpSpPr>
            <p:sp>
              <p:nvSpPr>
                <p:cNvPr id="48" name="Left Arrow 47"/>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49" name="Rectangle 48"/>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39" name="Group 38"/>
              <p:cNvGrpSpPr/>
              <p:nvPr/>
            </p:nvGrpSpPr>
            <p:grpSpPr>
              <a:xfrm>
                <a:off x="2590800" y="3581400"/>
                <a:ext cx="3048000" cy="533400"/>
                <a:chOff x="2514600" y="3505200"/>
                <a:chExt cx="3048000" cy="533400"/>
              </a:xfrm>
            </p:grpSpPr>
            <p:sp>
              <p:nvSpPr>
                <p:cNvPr id="46" name="Left Arrow 45"/>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47" name="Rectangle 46"/>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40" name="Group 39"/>
              <p:cNvGrpSpPr/>
              <p:nvPr/>
            </p:nvGrpSpPr>
            <p:grpSpPr>
              <a:xfrm>
                <a:off x="2667000" y="3657600"/>
                <a:ext cx="3048000" cy="533400"/>
                <a:chOff x="2514600" y="3505200"/>
                <a:chExt cx="3048000" cy="533400"/>
              </a:xfrm>
            </p:grpSpPr>
            <p:sp>
              <p:nvSpPr>
                <p:cNvPr id="44" name="Left Arrow 43"/>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45" name="Rectangle 44"/>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41" name="Group 40"/>
              <p:cNvGrpSpPr/>
              <p:nvPr/>
            </p:nvGrpSpPr>
            <p:grpSpPr>
              <a:xfrm>
                <a:off x="2743200" y="3733800"/>
                <a:ext cx="3048000" cy="533400"/>
                <a:chOff x="2514600" y="3505200"/>
                <a:chExt cx="3048000" cy="533400"/>
              </a:xfrm>
            </p:grpSpPr>
            <p:sp>
              <p:nvSpPr>
                <p:cNvPr id="42" name="Left Arrow 41"/>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43" name="Rectangle 42"/>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grpSp>
          <p:nvGrpSpPr>
            <p:cNvPr id="32" name="Group 31"/>
            <p:cNvGrpSpPr/>
            <p:nvPr/>
          </p:nvGrpSpPr>
          <p:grpSpPr>
            <a:xfrm>
              <a:off x="2819400" y="3810000"/>
              <a:ext cx="3048000" cy="533400"/>
              <a:chOff x="2514600" y="3505200"/>
              <a:chExt cx="3048000" cy="533400"/>
            </a:xfrm>
          </p:grpSpPr>
          <p:sp>
            <p:nvSpPr>
              <p:cNvPr id="36" name="Left Arrow 35"/>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7" name="Rectangle 36"/>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33" name="Group 32"/>
            <p:cNvGrpSpPr/>
            <p:nvPr/>
          </p:nvGrpSpPr>
          <p:grpSpPr>
            <a:xfrm>
              <a:off x="2895600" y="3886200"/>
              <a:ext cx="3048000" cy="533400"/>
              <a:chOff x="2514600" y="3505200"/>
              <a:chExt cx="3048000" cy="533400"/>
            </a:xfrm>
          </p:grpSpPr>
          <p:sp>
            <p:nvSpPr>
              <p:cNvPr id="34" name="Left Arrow 33"/>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5" name="Rectangle 34"/>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grpSp>
        <p:nvGrpSpPr>
          <p:cNvPr id="50" name="Group 49"/>
          <p:cNvGrpSpPr/>
          <p:nvPr/>
        </p:nvGrpSpPr>
        <p:grpSpPr>
          <a:xfrm rot="670392">
            <a:off x="2286000" y="3904963"/>
            <a:ext cx="3429000" cy="914400"/>
            <a:chOff x="2514600" y="3505200"/>
            <a:chExt cx="3429000" cy="914400"/>
          </a:xfrm>
        </p:grpSpPr>
        <p:grpSp>
          <p:nvGrpSpPr>
            <p:cNvPr id="51" name="Group 50"/>
            <p:cNvGrpSpPr/>
            <p:nvPr/>
          </p:nvGrpSpPr>
          <p:grpSpPr>
            <a:xfrm>
              <a:off x="2514600" y="3505200"/>
              <a:ext cx="3276600" cy="762000"/>
              <a:chOff x="2514600" y="3505200"/>
              <a:chExt cx="3276600" cy="762000"/>
            </a:xfrm>
          </p:grpSpPr>
          <p:grpSp>
            <p:nvGrpSpPr>
              <p:cNvPr id="58" name="Group 57"/>
              <p:cNvGrpSpPr/>
              <p:nvPr/>
            </p:nvGrpSpPr>
            <p:grpSpPr>
              <a:xfrm>
                <a:off x="2514600" y="3505200"/>
                <a:ext cx="3048000" cy="533400"/>
                <a:chOff x="2514600" y="3505200"/>
                <a:chExt cx="3048000" cy="533400"/>
              </a:xfrm>
            </p:grpSpPr>
            <p:sp>
              <p:nvSpPr>
                <p:cNvPr id="68" name="Left Arrow 67"/>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69" name="Rectangle 68"/>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59" name="Group 58"/>
              <p:cNvGrpSpPr/>
              <p:nvPr/>
            </p:nvGrpSpPr>
            <p:grpSpPr>
              <a:xfrm>
                <a:off x="2590800" y="3581400"/>
                <a:ext cx="3048000" cy="533400"/>
                <a:chOff x="2514600" y="3505200"/>
                <a:chExt cx="3048000" cy="533400"/>
              </a:xfrm>
            </p:grpSpPr>
            <p:sp>
              <p:nvSpPr>
                <p:cNvPr id="66" name="Left Arrow 65"/>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67" name="Rectangle 66"/>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60" name="Group 59"/>
              <p:cNvGrpSpPr/>
              <p:nvPr/>
            </p:nvGrpSpPr>
            <p:grpSpPr>
              <a:xfrm>
                <a:off x="2667000" y="3657600"/>
                <a:ext cx="3048000" cy="533400"/>
                <a:chOff x="2514600" y="3505200"/>
                <a:chExt cx="3048000" cy="533400"/>
              </a:xfrm>
            </p:grpSpPr>
            <p:sp>
              <p:nvSpPr>
                <p:cNvPr id="64" name="Left Arrow 63"/>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65" name="Rectangle 64"/>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61" name="Group 60"/>
              <p:cNvGrpSpPr/>
              <p:nvPr/>
            </p:nvGrpSpPr>
            <p:grpSpPr>
              <a:xfrm>
                <a:off x="2743200" y="3733800"/>
                <a:ext cx="3048000" cy="533400"/>
                <a:chOff x="2514600" y="3505200"/>
                <a:chExt cx="3048000" cy="533400"/>
              </a:xfrm>
            </p:grpSpPr>
            <p:sp>
              <p:nvSpPr>
                <p:cNvPr id="62" name="Left Arrow 61"/>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63" name="Rectangle 62"/>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grpSp>
          <p:nvGrpSpPr>
            <p:cNvPr id="52" name="Group 51"/>
            <p:cNvGrpSpPr/>
            <p:nvPr/>
          </p:nvGrpSpPr>
          <p:grpSpPr>
            <a:xfrm>
              <a:off x="2819400" y="3810000"/>
              <a:ext cx="3048000" cy="533400"/>
              <a:chOff x="2514600" y="3505200"/>
              <a:chExt cx="3048000" cy="533400"/>
            </a:xfrm>
          </p:grpSpPr>
          <p:sp>
            <p:nvSpPr>
              <p:cNvPr id="56" name="Left Arrow 55"/>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57" name="Rectangle 56"/>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53" name="Group 52"/>
            <p:cNvGrpSpPr/>
            <p:nvPr/>
          </p:nvGrpSpPr>
          <p:grpSpPr>
            <a:xfrm>
              <a:off x="2895600" y="3886200"/>
              <a:ext cx="3048000" cy="533400"/>
              <a:chOff x="2514600" y="3505200"/>
              <a:chExt cx="3048000" cy="533400"/>
            </a:xfrm>
          </p:grpSpPr>
          <p:sp>
            <p:nvSpPr>
              <p:cNvPr id="54" name="Left Arrow 53"/>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55" name="Rectangle 54"/>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grpSp>
        <p:nvGrpSpPr>
          <p:cNvPr id="70" name="Group 69"/>
          <p:cNvGrpSpPr/>
          <p:nvPr/>
        </p:nvGrpSpPr>
        <p:grpSpPr>
          <a:xfrm rot="20938041">
            <a:off x="2286000" y="3258462"/>
            <a:ext cx="3429000" cy="914400"/>
            <a:chOff x="2514600" y="3505200"/>
            <a:chExt cx="3429000" cy="914400"/>
          </a:xfrm>
        </p:grpSpPr>
        <p:grpSp>
          <p:nvGrpSpPr>
            <p:cNvPr id="71" name="Group 70"/>
            <p:cNvGrpSpPr/>
            <p:nvPr/>
          </p:nvGrpSpPr>
          <p:grpSpPr>
            <a:xfrm>
              <a:off x="2514600" y="3505200"/>
              <a:ext cx="3276600" cy="762000"/>
              <a:chOff x="2514600" y="3505200"/>
              <a:chExt cx="3276600" cy="762000"/>
            </a:xfrm>
          </p:grpSpPr>
          <p:grpSp>
            <p:nvGrpSpPr>
              <p:cNvPr id="78" name="Group 77"/>
              <p:cNvGrpSpPr/>
              <p:nvPr/>
            </p:nvGrpSpPr>
            <p:grpSpPr>
              <a:xfrm>
                <a:off x="2514600" y="3505200"/>
                <a:ext cx="3048000" cy="533400"/>
                <a:chOff x="2514600" y="3505200"/>
                <a:chExt cx="3048000" cy="533400"/>
              </a:xfrm>
            </p:grpSpPr>
            <p:sp>
              <p:nvSpPr>
                <p:cNvPr id="88" name="Left Arrow 87"/>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89" name="Rectangle 88"/>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79" name="Group 78"/>
              <p:cNvGrpSpPr/>
              <p:nvPr/>
            </p:nvGrpSpPr>
            <p:grpSpPr>
              <a:xfrm>
                <a:off x="2590800" y="3581400"/>
                <a:ext cx="3048000" cy="533400"/>
                <a:chOff x="2514600" y="3505200"/>
                <a:chExt cx="3048000" cy="533400"/>
              </a:xfrm>
            </p:grpSpPr>
            <p:sp>
              <p:nvSpPr>
                <p:cNvPr id="86" name="Left Arrow 85"/>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87" name="Rectangle 86"/>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80" name="Group 79"/>
              <p:cNvGrpSpPr/>
              <p:nvPr/>
            </p:nvGrpSpPr>
            <p:grpSpPr>
              <a:xfrm>
                <a:off x="2667000" y="3657600"/>
                <a:ext cx="3048000" cy="533400"/>
                <a:chOff x="2514600" y="3505200"/>
                <a:chExt cx="3048000" cy="533400"/>
              </a:xfrm>
            </p:grpSpPr>
            <p:sp>
              <p:nvSpPr>
                <p:cNvPr id="84" name="Left Arrow 83"/>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85" name="Rectangle 84"/>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81" name="Group 80"/>
              <p:cNvGrpSpPr/>
              <p:nvPr/>
            </p:nvGrpSpPr>
            <p:grpSpPr>
              <a:xfrm>
                <a:off x="2743200" y="3733800"/>
                <a:ext cx="3048000" cy="533400"/>
                <a:chOff x="2514600" y="3505200"/>
                <a:chExt cx="3048000" cy="533400"/>
              </a:xfrm>
            </p:grpSpPr>
            <p:sp>
              <p:nvSpPr>
                <p:cNvPr id="82" name="Left Arrow 81"/>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83" name="Rectangle 82"/>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grpSp>
          <p:nvGrpSpPr>
            <p:cNvPr id="72" name="Group 71"/>
            <p:cNvGrpSpPr/>
            <p:nvPr/>
          </p:nvGrpSpPr>
          <p:grpSpPr>
            <a:xfrm>
              <a:off x="2819400" y="3810000"/>
              <a:ext cx="3048000" cy="533400"/>
              <a:chOff x="2514600" y="3505200"/>
              <a:chExt cx="3048000" cy="533400"/>
            </a:xfrm>
          </p:grpSpPr>
          <p:sp>
            <p:nvSpPr>
              <p:cNvPr id="76" name="Left Arrow 75"/>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77" name="Rectangle 76"/>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73" name="Group 72"/>
            <p:cNvGrpSpPr/>
            <p:nvPr/>
          </p:nvGrpSpPr>
          <p:grpSpPr>
            <a:xfrm>
              <a:off x="2895600" y="3886200"/>
              <a:ext cx="3048000" cy="533400"/>
              <a:chOff x="2514600" y="3505200"/>
              <a:chExt cx="3048000" cy="533400"/>
            </a:xfrm>
          </p:grpSpPr>
          <p:sp>
            <p:nvSpPr>
              <p:cNvPr id="74" name="Left Arrow 73"/>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75" name="Rectangle 74"/>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grpSp>
        <p:nvGrpSpPr>
          <p:cNvPr id="90" name="Group 89"/>
          <p:cNvGrpSpPr/>
          <p:nvPr/>
        </p:nvGrpSpPr>
        <p:grpSpPr>
          <a:xfrm rot="20667992">
            <a:off x="2242122" y="2728048"/>
            <a:ext cx="3429000" cy="914400"/>
            <a:chOff x="2514600" y="3505200"/>
            <a:chExt cx="3429000" cy="914400"/>
          </a:xfrm>
        </p:grpSpPr>
        <p:grpSp>
          <p:nvGrpSpPr>
            <p:cNvPr id="91" name="Group 90"/>
            <p:cNvGrpSpPr/>
            <p:nvPr/>
          </p:nvGrpSpPr>
          <p:grpSpPr>
            <a:xfrm>
              <a:off x="2514600" y="3505200"/>
              <a:ext cx="3276600" cy="762000"/>
              <a:chOff x="2514600" y="3505200"/>
              <a:chExt cx="3276600" cy="762000"/>
            </a:xfrm>
          </p:grpSpPr>
          <p:grpSp>
            <p:nvGrpSpPr>
              <p:cNvPr id="98" name="Group 97"/>
              <p:cNvGrpSpPr/>
              <p:nvPr/>
            </p:nvGrpSpPr>
            <p:grpSpPr>
              <a:xfrm>
                <a:off x="2514600" y="3505200"/>
                <a:ext cx="3048000" cy="533400"/>
                <a:chOff x="2514600" y="3505200"/>
                <a:chExt cx="3048000" cy="533400"/>
              </a:xfrm>
            </p:grpSpPr>
            <p:sp>
              <p:nvSpPr>
                <p:cNvPr id="108" name="Left Arrow 107"/>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09" name="Rectangle 108"/>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99" name="Group 98"/>
              <p:cNvGrpSpPr/>
              <p:nvPr/>
            </p:nvGrpSpPr>
            <p:grpSpPr>
              <a:xfrm>
                <a:off x="2590800" y="3581400"/>
                <a:ext cx="3048000" cy="533400"/>
                <a:chOff x="2514600" y="3505200"/>
                <a:chExt cx="3048000" cy="533400"/>
              </a:xfrm>
            </p:grpSpPr>
            <p:sp>
              <p:nvSpPr>
                <p:cNvPr id="106" name="Left Arrow 105"/>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07" name="Rectangle 106"/>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100" name="Group 99"/>
              <p:cNvGrpSpPr/>
              <p:nvPr/>
            </p:nvGrpSpPr>
            <p:grpSpPr>
              <a:xfrm>
                <a:off x="2667000" y="3657600"/>
                <a:ext cx="3048000" cy="533400"/>
                <a:chOff x="2514600" y="3505200"/>
                <a:chExt cx="3048000" cy="533400"/>
              </a:xfrm>
            </p:grpSpPr>
            <p:sp>
              <p:nvSpPr>
                <p:cNvPr id="104" name="Left Arrow 103"/>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05" name="Rectangle 104"/>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101" name="Group 100"/>
              <p:cNvGrpSpPr/>
              <p:nvPr/>
            </p:nvGrpSpPr>
            <p:grpSpPr>
              <a:xfrm>
                <a:off x="2743200" y="3733800"/>
                <a:ext cx="3048000" cy="533400"/>
                <a:chOff x="2514600" y="3505200"/>
                <a:chExt cx="3048000" cy="533400"/>
              </a:xfrm>
            </p:grpSpPr>
            <p:sp>
              <p:nvSpPr>
                <p:cNvPr id="102" name="Left Arrow 101"/>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03" name="Rectangle 102"/>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grpSp>
          <p:nvGrpSpPr>
            <p:cNvPr id="92" name="Group 91"/>
            <p:cNvGrpSpPr/>
            <p:nvPr/>
          </p:nvGrpSpPr>
          <p:grpSpPr>
            <a:xfrm>
              <a:off x="2819400" y="3810000"/>
              <a:ext cx="3048000" cy="533400"/>
              <a:chOff x="2514600" y="3505200"/>
              <a:chExt cx="3048000" cy="533400"/>
            </a:xfrm>
          </p:grpSpPr>
          <p:sp>
            <p:nvSpPr>
              <p:cNvPr id="96" name="Left Arrow 95"/>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97" name="Rectangle 96"/>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nvGrpSpPr>
            <p:cNvPr id="93" name="Group 92"/>
            <p:cNvGrpSpPr/>
            <p:nvPr/>
          </p:nvGrpSpPr>
          <p:grpSpPr>
            <a:xfrm>
              <a:off x="2895600" y="3886200"/>
              <a:ext cx="3048000" cy="533400"/>
              <a:chOff x="2514600" y="3505200"/>
              <a:chExt cx="3048000" cy="533400"/>
            </a:xfrm>
          </p:grpSpPr>
          <p:sp>
            <p:nvSpPr>
              <p:cNvPr id="94" name="Left Arrow 93"/>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95" name="Rectangle 94"/>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grpSp>
    </p:spTree>
    <p:extLst>
      <p:ext uri="{BB962C8B-B14F-4D97-AF65-F5344CB8AC3E}">
        <p14:creationId xmlns:p14="http://schemas.microsoft.com/office/powerpoint/2010/main" val="7926946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HTTP/1.1 with Pipelining</a:t>
            </a:r>
            <a:endParaRPr lang="en-US" dirty="0"/>
          </a:p>
        </p:txBody>
      </p:sp>
      <p:pic>
        <p:nvPicPr>
          <p:cNvPr id="4" name="Picture 3" descr="Screen Shot 2015-03-01 at 5.3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354" y="2108200"/>
            <a:ext cx="4967245" cy="3924300"/>
          </a:xfrm>
          <a:prstGeom prst="rect">
            <a:avLst/>
          </a:prstGeom>
        </p:spPr>
      </p:pic>
    </p:spTree>
    <p:extLst>
      <p:ext uri="{BB962C8B-B14F-4D97-AF65-F5344CB8AC3E}">
        <p14:creationId xmlns:p14="http://schemas.microsoft.com/office/powerpoint/2010/main" val="19785756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SPDY</a:t>
            </a:r>
            <a:endParaRPr lang="en-US" dirty="0"/>
          </a:p>
        </p:txBody>
      </p:sp>
      <p:sp>
        <p:nvSpPr>
          <p:cNvPr id="5" name="Content Placeholder 2"/>
          <p:cNvSpPr txBox="1">
            <a:spLocks/>
          </p:cNvSpPr>
          <p:nvPr/>
        </p:nvSpPr>
        <p:spPr>
          <a:xfrm>
            <a:off x="4470400" y="2298700"/>
            <a:ext cx="3740150" cy="4230878"/>
          </a:xfrm>
          <a:prstGeom prst="rect">
            <a:avLst/>
          </a:prstGeom>
        </p:spPr>
        <p:txBody>
          <a:bodyPr vert="horz">
            <a:normAutofit/>
          </a:bodyPr>
          <a:lstStyle>
            <a:lvl1pPr marL="274320" indent="-274320" algn="l" rtl="0" eaLnBrk="1" latinLnBrk="0" hangingPunct="1">
              <a:spcBef>
                <a:spcPct val="20000"/>
              </a:spcBef>
              <a:buClr>
                <a:schemeClr val="bg1">
                  <a:lumMod val="85000"/>
                </a:schemeClr>
              </a:buClr>
              <a:buSzPct val="85000"/>
              <a:buFont typeface="Wingdings 2"/>
              <a:buChar char=""/>
              <a:defRPr kumimoji="0" sz="2800" kern="1200">
                <a:solidFill>
                  <a:srgbClr val="FAFFB3"/>
                </a:solidFill>
                <a:effectLst>
                  <a:outerShdw blurRad="38100" dist="38100" dir="2700000" algn="tl">
                    <a:srgbClr val="000000">
                      <a:alpha val="43137"/>
                    </a:srgbClr>
                  </a:outerShdw>
                </a:effectLst>
                <a:latin typeface="+mn-lt"/>
                <a:ea typeface="+mn-ea"/>
                <a:cs typeface="+mn-cs"/>
              </a:defRPr>
            </a:lvl1pPr>
            <a:lvl2pPr marL="640080" indent="-246888" algn="l" rtl="0" eaLnBrk="1" latinLnBrk="0" hangingPunct="1">
              <a:spcBef>
                <a:spcPct val="20000"/>
              </a:spcBef>
              <a:buClr>
                <a:schemeClr val="bg1"/>
              </a:buClr>
              <a:buSzPct val="80000"/>
              <a:buFont typeface="Wingdings 2"/>
              <a:buChar char=""/>
              <a:defRPr kumimoji="0" sz="2400" kern="1200">
                <a:solidFill>
                  <a:schemeClr val="bg1">
                    <a:lumMod val="95000"/>
                  </a:schemeClr>
                </a:solidFill>
                <a:effectLst>
                  <a:outerShdw blurRad="38100" dist="38100" dir="2700000" algn="tl">
                    <a:srgbClr val="000000">
                      <a:alpha val="43137"/>
                    </a:srgbClr>
                  </a:outerShdw>
                </a:effectLst>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smtClean="0"/>
              <a:t>One connection</a:t>
            </a:r>
          </a:p>
          <a:p>
            <a:r>
              <a:rPr lang="en-US" dirty="0" smtClean="0"/>
              <a:t>Many requests</a:t>
            </a:r>
          </a:p>
          <a:p>
            <a:r>
              <a:rPr lang="en-US" dirty="0" smtClean="0"/>
              <a:t>Prioritization</a:t>
            </a:r>
          </a:p>
          <a:p>
            <a:r>
              <a:rPr lang="en-US" dirty="0" smtClean="0"/>
              <a:t>Out of order</a:t>
            </a:r>
          </a:p>
          <a:p>
            <a:r>
              <a:rPr lang="en-US" dirty="0" smtClean="0"/>
              <a:t>interleaved</a:t>
            </a:r>
          </a:p>
          <a:p>
            <a:pPr marL="0" indent="0">
              <a:buFont typeface="Wingdings 2"/>
              <a:buNone/>
            </a:pPr>
            <a:endParaRPr lang="en-US" dirty="0"/>
          </a:p>
        </p:txBody>
      </p:sp>
      <p:pic>
        <p:nvPicPr>
          <p:cNvPr id="3" name="Picture 2" descr="Screen Shot 2015-03-01 at 5.33.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950" y="1917700"/>
            <a:ext cx="2460482" cy="4318000"/>
          </a:xfrm>
          <a:prstGeom prst="rect">
            <a:avLst/>
          </a:prstGeom>
        </p:spPr>
      </p:pic>
    </p:spTree>
    <p:extLst>
      <p:ext uri="{BB962C8B-B14F-4D97-AF65-F5344CB8AC3E}">
        <p14:creationId xmlns:p14="http://schemas.microsoft.com/office/powerpoint/2010/main" val="13721357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Multiplexing</a:t>
            </a:r>
            <a:endParaRPr lang="en-US" dirty="0"/>
          </a:p>
        </p:txBody>
      </p:sp>
      <p:sp>
        <p:nvSpPr>
          <p:cNvPr id="3" name="Content Placeholder 2"/>
          <p:cNvSpPr>
            <a:spLocks noGrp="1"/>
          </p:cNvSpPr>
          <p:nvPr>
            <p:ph idx="1"/>
          </p:nvPr>
        </p:nvSpPr>
        <p:spPr/>
        <p:txBody>
          <a:bodyPr/>
          <a:lstStyle/>
          <a:p>
            <a:r>
              <a:rPr lang="en-US" dirty="0"/>
              <a:t>Single TCP connection per domain</a:t>
            </a:r>
          </a:p>
          <a:p>
            <a:r>
              <a:rPr lang="en-US" dirty="0"/>
              <a:t>Up to 100 ‘Streams’ per TCP connection</a:t>
            </a:r>
          </a:p>
          <a:p>
            <a:endParaRPr lang="en-US" dirty="0"/>
          </a:p>
        </p:txBody>
      </p:sp>
      <p:grpSp>
        <p:nvGrpSpPr>
          <p:cNvPr id="4" name="Group 3"/>
          <p:cNvGrpSpPr/>
          <p:nvPr/>
        </p:nvGrpSpPr>
        <p:grpSpPr>
          <a:xfrm>
            <a:off x="2438400" y="3810000"/>
            <a:ext cx="3048000" cy="533400"/>
            <a:chOff x="2514600" y="3505200"/>
            <a:chExt cx="3048000" cy="533400"/>
          </a:xfrm>
        </p:grpSpPr>
        <p:sp>
          <p:nvSpPr>
            <p:cNvPr id="5" name="Left Arrow 4"/>
            <p:cNvSpPr/>
            <p:nvPr/>
          </p:nvSpPr>
          <p:spPr bwMode="auto">
            <a:xfrm>
              <a:off x="2514600" y="3505200"/>
              <a:ext cx="3048000" cy="533400"/>
            </a:xfrm>
            <a:prstGeom prst="left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6" name="Rectangle 5"/>
            <p:cNvSpPr/>
            <p:nvPr/>
          </p:nvSpPr>
          <p:spPr bwMode="auto">
            <a:xfrm>
              <a:off x="2971800" y="3657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grpSp>
      <p:sp>
        <p:nvSpPr>
          <p:cNvPr id="7" name="Rectangle 6"/>
          <p:cNvSpPr/>
          <p:nvPr/>
        </p:nvSpPr>
        <p:spPr bwMode="auto">
          <a:xfrm>
            <a:off x="1295400" y="3810000"/>
            <a:ext cx="838200" cy="533400"/>
          </a:xfrm>
          <a:prstGeom prst="rect">
            <a:avLst/>
          </a:prstGeom>
          <a:solidFill>
            <a:schemeClr val="tx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Client</a:t>
            </a:r>
          </a:p>
        </p:txBody>
      </p:sp>
      <p:sp>
        <p:nvSpPr>
          <p:cNvPr id="8" name="Rectangle 7"/>
          <p:cNvSpPr/>
          <p:nvPr/>
        </p:nvSpPr>
        <p:spPr bwMode="auto">
          <a:xfrm>
            <a:off x="5715000" y="2514600"/>
            <a:ext cx="1600200" cy="3124200"/>
          </a:xfrm>
          <a:prstGeom prst="rect">
            <a:avLst/>
          </a:prstGeom>
          <a:solidFill>
            <a:schemeClr val="tx2"/>
          </a:solidFill>
          <a:ln w="12700" cap="sq" algn="ctr">
            <a:solidFill>
              <a:schemeClr val="tx2"/>
            </a:solidFill>
            <a:miter lim="800000"/>
            <a:headEnd/>
            <a:tailEnd/>
          </a:ln>
          <a:effectLst/>
        </p:spPr>
        <p:txBody>
          <a:bodyPr wrap="none" rtlCol="0" anchor="ctr"/>
          <a:lstStyle/>
          <a:p>
            <a:pPr algn="ctr"/>
            <a:r>
              <a:rPr lang="en-US" sz="1600" dirty="0" smtClean="0">
                <a:solidFill>
                  <a:schemeClr val="bg1"/>
                </a:solidFill>
                <a:latin typeface="+mn-lt"/>
              </a:rPr>
              <a:t>Server</a:t>
            </a:r>
          </a:p>
        </p:txBody>
      </p:sp>
      <p:sp>
        <p:nvSpPr>
          <p:cNvPr id="9" name="Rectangle 8"/>
          <p:cNvSpPr/>
          <p:nvPr/>
        </p:nvSpPr>
        <p:spPr bwMode="auto">
          <a:xfrm>
            <a:off x="4419600" y="3962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0" name="Rectangle 9"/>
          <p:cNvSpPr/>
          <p:nvPr/>
        </p:nvSpPr>
        <p:spPr bwMode="auto">
          <a:xfrm>
            <a:off x="4724400" y="3962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1" name="Rectangle 10"/>
          <p:cNvSpPr/>
          <p:nvPr/>
        </p:nvSpPr>
        <p:spPr bwMode="auto">
          <a:xfrm>
            <a:off x="5029200" y="3962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2" name="Rectangle 11"/>
          <p:cNvSpPr/>
          <p:nvPr/>
        </p:nvSpPr>
        <p:spPr bwMode="auto">
          <a:xfrm>
            <a:off x="6705600" y="3276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3" name="Rectangle 12"/>
          <p:cNvSpPr/>
          <p:nvPr/>
        </p:nvSpPr>
        <p:spPr bwMode="auto">
          <a:xfrm>
            <a:off x="7010400" y="3276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4" name="Rectangle 13"/>
          <p:cNvSpPr/>
          <p:nvPr/>
        </p:nvSpPr>
        <p:spPr bwMode="auto">
          <a:xfrm>
            <a:off x="5791200" y="3581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5" name="Rectangle 14"/>
          <p:cNvSpPr/>
          <p:nvPr/>
        </p:nvSpPr>
        <p:spPr bwMode="auto">
          <a:xfrm>
            <a:off x="6096000" y="32766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6" name="Rectangle 15"/>
          <p:cNvSpPr/>
          <p:nvPr/>
        </p:nvSpPr>
        <p:spPr bwMode="auto">
          <a:xfrm>
            <a:off x="6400800" y="3581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7" name="Rectangle 16"/>
          <p:cNvSpPr/>
          <p:nvPr/>
        </p:nvSpPr>
        <p:spPr bwMode="auto">
          <a:xfrm>
            <a:off x="6705600" y="3581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8" name="Rectangle 17"/>
          <p:cNvSpPr/>
          <p:nvPr/>
        </p:nvSpPr>
        <p:spPr bwMode="auto">
          <a:xfrm>
            <a:off x="7010400" y="3581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19" name="Rectangle 18"/>
          <p:cNvSpPr/>
          <p:nvPr/>
        </p:nvSpPr>
        <p:spPr bwMode="auto">
          <a:xfrm>
            <a:off x="3200400" y="3962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0" name="Rectangle 19"/>
          <p:cNvSpPr/>
          <p:nvPr/>
        </p:nvSpPr>
        <p:spPr bwMode="auto">
          <a:xfrm>
            <a:off x="3505200" y="3962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1" name="Rectangle 20"/>
          <p:cNvSpPr/>
          <p:nvPr/>
        </p:nvSpPr>
        <p:spPr bwMode="auto">
          <a:xfrm>
            <a:off x="3810000" y="3962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2" name="Rectangle 21"/>
          <p:cNvSpPr/>
          <p:nvPr/>
        </p:nvSpPr>
        <p:spPr bwMode="auto">
          <a:xfrm>
            <a:off x="4114800" y="3962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3" name="Rectangle 22"/>
          <p:cNvSpPr/>
          <p:nvPr/>
        </p:nvSpPr>
        <p:spPr bwMode="auto">
          <a:xfrm>
            <a:off x="5791200" y="4343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4" name="Rectangle 23"/>
          <p:cNvSpPr/>
          <p:nvPr/>
        </p:nvSpPr>
        <p:spPr bwMode="auto">
          <a:xfrm>
            <a:off x="6096000" y="43434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5" name="Rectangle 24"/>
          <p:cNvSpPr/>
          <p:nvPr/>
        </p:nvSpPr>
        <p:spPr bwMode="auto">
          <a:xfrm>
            <a:off x="6400800" y="29718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6" name="Rectangle 25"/>
          <p:cNvSpPr/>
          <p:nvPr/>
        </p:nvSpPr>
        <p:spPr bwMode="auto">
          <a:xfrm>
            <a:off x="6705600" y="29718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7" name="Rectangle 26"/>
          <p:cNvSpPr/>
          <p:nvPr/>
        </p:nvSpPr>
        <p:spPr bwMode="auto">
          <a:xfrm>
            <a:off x="7010400" y="26670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8" name="Rectangle 27"/>
          <p:cNvSpPr/>
          <p:nvPr/>
        </p:nvSpPr>
        <p:spPr bwMode="auto">
          <a:xfrm>
            <a:off x="5791200" y="4648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29" name="Rectangle 28"/>
          <p:cNvSpPr/>
          <p:nvPr/>
        </p:nvSpPr>
        <p:spPr bwMode="auto">
          <a:xfrm>
            <a:off x="6096000" y="26670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0" name="Rectangle 29"/>
          <p:cNvSpPr/>
          <p:nvPr/>
        </p:nvSpPr>
        <p:spPr bwMode="auto">
          <a:xfrm>
            <a:off x="6400800" y="4648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1" name="Rectangle 30"/>
          <p:cNvSpPr/>
          <p:nvPr/>
        </p:nvSpPr>
        <p:spPr bwMode="auto">
          <a:xfrm>
            <a:off x="6705600" y="46482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2" name="Rectangle 31"/>
          <p:cNvSpPr/>
          <p:nvPr/>
        </p:nvSpPr>
        <p:spPr bwMode="auto">
          <a:xfrm>
            <a:off x="7010400" y="29718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3" name="Rectangle 32"/>
          <p:cNvSpPr/>
          <p:nvPr/>
        </p:nvSpPr>
        <p:spPr bwMode="auto">
          <a:xfrm>
            <a:off x="5791200" y="49530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4" name="Rectangle 33"/>
          <p:cNvSpPr/>
          <p:nvPr/>
        </p:nvSpPr>
        <p:spPr bwMode="auto">
          <a:xfrm>
            <a:off x="6096000" y="49530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5" name="Rectangle 34"/>
          <p:cNvSpPr/>
          <p:nvPr/>
        </p:nvSpPr>
        <p:spPr bwMode="auto">
          <a:xfrm>
            <a:off x="6400800" y="26670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6" name="Rectangle 35"/>
          <p:cNvSpPr/>
          <p:nvPr/>
        </p:nvSpPr>
        <p:spPr bwMode="auto">
          <a:xfrm>
            <a:off x="6705600" y="49530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7" name="Rectangle 36"/>
          <p:cNvSpPr/>
          <p:nvPr/>
        </p:nvSpPr>
        <p:spPr bwMode="auto">
          <a:xfrm>
            <a:off x="7010400" y="49530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8" name="Rectangle 37"/>
          <p:cNvSpPr/>
          <p:nvPr/>
        </p:nvSpPr>
        <p:spPr bwMode="auto">
          <a:xfrm>
            <a:off x="5791200" y="52578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39" name="Rectangle 38"/>
          <p:cNvSpPr/>
          <p:nvPr/>
        </p:nvSpPr>
        <p:spPr bwMode="auto">
          <a:xfrm>
            <a:off x="6096000" y="52578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40" name="Rectangle 39"/>
          <p:cNvSpPr/>
          <p:nvPr/>
        </p:nvSpPr>
        <p:spPr bwMode="auto">
          <a:xfrm>
            <a:off x="6400800" y="52578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41" name="Rectangle 40"/>
          <p:cNvSpPr/>
          <p:nvPr/>
        </p:nvSpPr>
        <p:spPr bwMode="auto">
          <a:xfrm>
            <a:off x="6705600" y="52578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
        <p:nvSpPr>
          <p:cNvPr id="42" name="Rectangle 41"/>
          <p:cNvSpPr/>
          <p:nvPr/>
        </p:nvSpPr>
        <p:spPr bwMode="auto">
          <a:xfrm>
            <a:off x="7010400" y="5257800"/>
            <a:ext cx="228600" cy="228600"/>
          </a:xfrm>
          <a:prstGeom prst="rect">
            <a:avLst/>
          </a:prstGeom>
          <a:solidFill>
            <a:schemeClr val="accent5"/>
          </a:solidFill>
          <a:ln w="12700" cap="sq" algn="ctr">
            <a:solidFill>
              <a:srgbClr val="2C6A8C"/>
            </a:solidFill>
            <a:miter lim="800000"/>
            <a:headEnd/>
            <a:tailEnd/>
          </a:ln>
          <a:effectLst/>
        </p:spPr>
        <p:txBody>
          <a:bodyPr wrap="none" rtlCol="0" anchor="ctr"/>
          <a:lstStyle/>
          <a:p>
            <a:pPr algn="ctr"/>
            <a:endParaRPr lang="en-US" sz="1600" dirty="0" smtClean="0">
              <a:solidFill>
                <a:schemeClr val="bg1"/>
              </a:solidFill>
              <a:latin typeface="+mn-lt"/>
            </a:endParaRPr>
          </a:p>
        </p:txBody>
      </p:sp>
    </p:spTree>
    <p:extLst>
      <p:ext uri="{BB962C8B-B14F-4D97-AF65-F5344CB8AC3E}">
        <p14:creationId xmlns:p14="http://schemas.microsoft.com/office/powerpoint/2010/main" val="18986690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SPDY</a:t>
            </a:r>
            <a:endParaRPr lang="en-US" dirty="0"/>
          </a:p>
        </p:txBody>
      </p:sp>
      <p:sp>
        <p:nvSpPr>
          <p:cNvPr id="5" name="Content Placeholder 2"/>
          <p:cNvSpPr txBox="1">
            <a:spLocks/>
          </p:cNvSpPr>
          <p:nvPr/>
        </p:nvSpPr>
        <p:spPr>
          <a:xfrm>
            <a:off x="4470400" y="2298700"/>
            <a:ext cx="3740150" cy="4230878"/>
          </a:xfrm>
          <a:prstGeom prst="rect">
            <a:avLst/>
          </a:prstGeom>
        </p:spPr>
        <p:txBody>
          <a:bodyPr vert="horz">
            <a:normAutofit/>
          </a:bodyPr>
          <a:lstStyle>
            <a:lvl1pPr marL="274320" indent="-274320" algn="l" rtl="0" eaLnBrk="1" latinLnBrk="0" hangingPunct="1">
              <a:spcBef>
                <a:spcPct val="20000"/>
              </a:spcBef>
              <a:buClr>
                <a:schemeClr val="bg1">
                  <a:lumMod val="85000"/>
                </a:schemeClr>
              </a:buClr>
              <a:buSzPct val="85000"/>
              <a:buFont typeface="Wingdings 2"/>
              <a:buChar char=""/>
              <a:defRPr kumimoji="0" sz="2800" kern="1200">
                <a:solidFill>
                  <a:srgbClr val="FAFFB3"/>
                </a:solidFill>
                <a:effectLst>
                  <a:outerShdw blurRad="38100" dist="38100" dir="2700000" algn="tl">
                    <a:srgbClr val="000000">
                      <a:alpha val="43137"/>
                    </a:srgbClr>
                  </a:outerShdw>
                </a:effectLst>
                <a:latin typeface="+mn-lt"/>
                <a:ea typeface="+mn-ea"/>
                <a:cs typeface="+mn-cs"/>
              </a:defRPr>
            </a:lvl1pPr>
            <a:lvl2pPr marL="640080" indent="-246888" algn="l" rtl="0" eaLnBrk="1" latinLnBrk="0" hangingPunct="1">
              <a:spcBef>
                <a:spcPct val="20000"/>
              </a:spcBef>
              <a:buClr>
                <a:schemeClr val="bg1"/>
              </a:buClr>
              <a:buSzPct val="80000"/>
              <a:buFont typeface="Wingdings 2"/>
              <a:buChar char=""/>
              <a:defRPr kumimoji="0" sz="2400" kern="1200">
                <a:solidFill>
                  <a:schemeClr val="bg1">
                    <a:lumMod val="95000"/>
                  </a:schemeClr>
                </a:solidFill>
                <a:effectLst>
                  <a:outerShdw blurRad="38100" dist="38100" dir="2700000" algn="tl">
                    <a:srgbClr val="000000">
                      <a:alpha val="43137"/>
                    </a:srgbClr>
                  </a:outerShdw>
                </a:effectLst>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smtClean="0"/>
              <a:t>One connection</a:t>
            </a:r>
          </a:p>
          <a:p>
            <a:r>
              <a:rPr lang="en-US" dirty="0" smtClean="0"/>
              <a:t>Many requests</a:t>
            </a:r>
          </a:p>
          <a:p>
            <a:r>
              <a:rPr lang="en-US" dirty="0" smtClean="0"/>
              <a:t>Prioritization</a:t>
            </a:r>
          </a:p>
          <a:p>
            <a:r>
              <a:rPr lang="en-US" dirty="0" smtClean="0"/>
              <a:t>Out of order</a:t>
            </a:r>
          </a:p>
          <a:p>
            <a:r>
              <a:rPr lang="en-US" dirty="0" smtClean="0"/>
              <a:t>interleaved</a:t>
            </a:r>
          </a:p>
          <a:p>
            <a:pPr marL="0" indent="0">
              <a:buFont typeface="Wingdings 2"/>
              <a:buNone/>
            </a:pPr>
            <a:endParaRPr lang="en-US" dirty="0"/>
          </a:p>
        </p:txBody>
      </p:sp>
      <p:pic>
        <p:nvPicPr>
          <p:cNvPr id="3" name="Picture 2" descr="Screen Shot 2015-03-01 at 5.33.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4950" y="1917700"/>
            <a:ext cx="2460482" cy="4318000"/>
          </a:xfrm>
          <a:prstGeom prst="rect">
            <a:avLst/>
          </a:prstGeom>
        </p:spPr>
      </p:pic>
    </p:spTree>
    <p:extLst>
      <p:ext uri="{BB962C8B-B14F-4D97-AF65-F5344CB8AC3E}">
        <p14:creationId xmlns:p14="http://schemas.microsoft.com/office/powerpoint/2010/main" val="14707419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Header</a:t>
            </a:r>
            <a:endParaRPr lang="en-US" dirty="0"/>
          </a:p>
        </p:txBody>
      </p:sp>
      <p:sp>
        <p:nvSpPr>
          <p:cNvPr id="3" name="Content Placeholder 2"/>
          <p:cNvSpPr>
            <a:spLocks noGrp="1"/>
          </p:cNvSpPr>
          <p:nvPr>
            <p:ph idx="1"/>
          </p:nvPr>
        </p:nvSpPr>
        <p:spPr/>
        <p:txBody>
          <a:bodyPr/>
          <a:lstStyle/>
          <a:p>
            <a:r>
              <a:rPr lang="en-US" dirty="0" smtClean="0"/>
              <a:t>Very similar</a:t>
            </a:r>
          </a:p>
          <a:p>
            <a:pPr lvl="1"/>
            <a:r>
              <a:rPr lang="en-US" dirty="0" smtClean="0"/>
              <a:t>Request Uri</a:t>
            </a:r>
          </a:p>
          <a:p>
            <a:pPr lvl="1"/>
            <a:r>
              <a:rPr lang="en-US" dirty="0" smtClean="0"/>
              <a:t>User-Agent</a:t>
            </a:r>
          </a:p>
          <a:p>
            <a:pPr lvl="1"/>
            <a:r>
              <a:rPr lang="en-US" dirty="0" smtClean="0"/>
              <a:t>Cookies</a:t>
            </a:r>
          </a:p>
          <a:p>
            <a:pPr lvl="1"/>
            <a:r>
              <a:rPr lang="en-US" dirty="0" err="1" smtClean="0"/>
              <a:t>Referer</a:t>
            </a:r>
            <a:endParaRPr lang="en-US" dirty="0"/>
          </a:p>
        </p:txBody>
      </p:sp>
    </p:spTree>
    <p:extLst>
      <p:ext uri="{BB962C8B-B14F-4D97-AF65-F5344CB8AC3E}">
        <p14:creationId xmlns:p14="http://schemas.microsoft.com/office/powerpoint/2010/main" val="12236976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1400" y="1524000"/>
            <a:ext cx="4432300" cy="4432300"/>
          </a:xfrm>
          <a:prstGeom prst="rect">
            <a:avLst/>
          </a:prstGeom>
        </p:spPr>
      </p:pic>
    </p:spTree>
    <p:extLst>
      <p:ext uri="{BB962C8B-B14F-4D97-AF65-F5344CB8AC3E}">
        <p14:creationId xmlns:p14="http://schemas.microsoft.com/office/powerpoint/2010/main" val="829706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9000" y="2068584"/>
            <a:ext cx="7232650" cy="166197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075" y="4089400"/>
            <a:ext cx="5270500" cy="1257300"/>
          </a:xfrm>
          <a:prstGeom prst="rect">
            <a:avLst/>
          </a:prstGeom>
        </p:spPr>
      </p:pic>
    </p:spTree>
    <p:extLst>
      <p:ext uri="{BB962C8B-B14F-4D97-AF65-F5344CB8AC3E}">
        <p14:creationId xmlns:p14="http://schemas.microsoft.com/office/powerpoint/2010/main" val="8103621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1425" y="2061369"/>
            <a:ext cx="4064000" cy="2260600"/>
          </a:xfrm>
        </p:spPr>
      </p:pic>
    </p:spTree>
    <p:extLst>
      <p:ext uri="{BB962C8B-B14F-4D97-AF65-F5344CB8AC3E}">
        <p14:creationId xmlns:p14="http://schemas.microsoft.com/office/powerpoint/2010/main" val="1813659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925" y="2182019"/>
            <a:ext cx="4343400" cy="2501900"/>
          </a:xfrm>
          <a:prstGeom prst="rect">
            <a:avLst/>
          </a:prstGeom>
        </p:spPr>
      </p:pic>
    </p:spTree>
    <p:extLst>
      <p:ext uri="{BB962C8B-B14F-4D97-AF65-F5344CB8AC3E}">
        <p14:creationId xmlns:p14="http://schemas.microsoft.com/office/powerpoint/2010/main" val="1375725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HTTP/1.1</a:t>
            </a:r>
            <a:endParaRPr lang="en-US" dirty="0"/>
          </a:p>
        </p:txBody>
      </p:sp>
      <p:sp>
        <p:nvSpPr>
          <p:cNvPr id="3" name="Content Placeholder 2"/>
          <p:cNvSpPr>
            <a:spLocks noGrp="1"/>
          </p:cNvSpPr>
          <p:nvPr>
            <p:ph idx="1"/>
          </p:nvPr>
        </p:nvSpPr>
        <p:spPr>
          <a:xfrm>
            <a:off x="978408" y="2013458"/>
            <a:ext cx="7232142" cy="4389120"/>
          </a:xfrm>
        </p:spPr>
        <p:txBody>
          <a:bodyPr>
            <a:normAutofit lnSpcReduction="10000"/>
          </a:bodyPr>
          <a:lstStyle/>
          <a:p>
            <a:r>
              <a:rPr lang="en-US" dirty="0"/>
              <a:t>Communication between a host and a client occurs, via a </a:t>
            </a:r>
            <a:r>
              <a:rPr lang="en-US" b="1" dirty="0"/>
              <a:t>request/response pair</a:t>
            </a:r>
            <a:r>
              <a:rPr lang="en-US" dirty="0"/>
              <a:t>. The client initiates an HTTP request message, which is serviced through a HTTP response message in </a:t>
            </a:r>
            <a:r>
              <a:rPr lang="en-US" dirty="0" smtClean="0"/>
              <a:t>return</a:t>
            </a:r>
          </a:p>
          <a:p>
            <a:r>
              <a:rPr lang="en-US" dirty="0"/>
              <a:t>The current version of the protocol is </a:t>
            </a:r>
            <a:r>
              <a:rPr lang="en-US" b="1" dirty="0"/>
              <a:t>HTTP/1.1</a:t>
            </a:r>
            <a:r>
              <a:rPr lang="en-US" dirty="0"/>
              <a:t>, which adds a few extra features</a:t>
            </a:r>
          </a:p>
          <a:p>
            <a:pPr lvl="1"/>
            <a:r>
              <a:rPr lang="en-US" i="1" dirty="0"/>
              <a:t>persistent connections</a:t>
            </a:r>
            <a:endParaRPr lang="en-US" dirty="0"/>
          </a:p>
          <a:p>
            <a:pPr lvl="1"/>
            <a:r>
              <a:rPr lang="en-US" i="1" dirty="0"/>
              <a:t>chunked transfer-coding</a:t>
            </a:r>
            <a:r>
              <a:rPr lang="en-US" dirty="0"/>
              <a:t> </a:t>
            </a:r>
          </a:p>
          <a:p>
            <a:pPr lvl="1"/>
            <a:r>
              <a:rPr lang="en-US" i="1" dirty="0"/>
              <a:t>fine-grained caching headers</a:t>
            </a:r>
            <a:r>
              <a:rPr lang="en-US" dirty="0"/>
              <a:t>. </a:t>
            </a:r>
          </a:p>
        </p:txBody>
      </p:sp>
    </p:spTree>
    <p:extLst>
      <p:ext uri="{BB962C8B-B14F-4D97-AF65-F5344CB8AC3E}">
        <p14:creationId xmlns:p14="http://schemas.microsoft.com/office/powerpoint/2010/main" val="34644713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1155700"/>
            <a:ext cx="5651500" cy="5270500"/>
          </a:xfrm>
          <a:prstGeom prst="rect">
            <a:avLst/>
          </a:prstGeom>
        </p:spPr>
      </p:pic>
    </p:spTree>
    <p:extLst>
      <p:ext uri="{BB962C8B-B14F-4D97-AF65-F5344CB8AC3E}">
        <p14:creationId xmlns:p14="http://schemas.microsoft.com/office/powerpoint/2010/main" val="15389087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38100"/>
            <a:ext cx="7810500" cy="4927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 y="4914900"/>
            <a:ext cx="7289800" cy="2082800"/>
          </a:xfrm>
          <a:prstGeom prst="rect">
            <a:avLst/>
          </a:prstGeom>
        </p:spPr>
      </p:pic>
    </p:spTree>
    <p:extLst>
      <p:ext uri="{BB962C8B-B14F-4D97-AF65-F5344CB8AC3E}">
        <p14:creationId xmlns:p14="http://schemas.microsoft.com/office/powerpoint/2010/main" val="1362267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0900"/>
            <a:ext cx="9144000" cy="3647715"/>
          </a:xfrm>
          <a:prstGeom prst="rect">
            <a:avLst/>
          </a:prstGeom>
        </p:spPr>
      </p:pic>
    </p:spTree>
    <p:extLst>
      <p:ext uri="{BB962C8B-B14F-4D97-AF65-F5344CB8AC3E}">
        <p14:creationId xmlns:p14="http://schemas.microsoft.com/office/powerpoint/2010/main" val="10145892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Closure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05000"/>
            <a:ext cx="8242300" cy="4191000"/>
          </a:xfrm>
          <a:prstGeom prst="rect">
            <a:avLst/>
          </a:prstGeom>
        </p:spPr>
      </p:pic>
    </p:spTree>
    <p:extLst>
      <p:ext uri="{BB962C8B-B14F-4D97-AF65-F5344CB8AC3E}">
        <p14:creationId xmlns:p14="http://schemas.microsoft.com/office/powerpoint/2010/main" val="19376657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6236</TotalTime>
  <Words>4598</Words>
  <Application>Microsoft Macintosh PowerPoint</Application>
  <PresentationFormat>On-screen Show (4:3)</PresentationFormat>
  <Paragraphs>350</Paragraphs>
  <Slides>93</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93</vt:i4>
      </vt:variant>
    </vt:vector>
  </HeadingPairs>
  <TitlesOfParts>
    <vt:vector size="101" baseType="lpstr">
      <vt:lpstr>Calibri</vt:lpstr>
      <vt:lpstr>Constantia</vt:lpstr>
      <vt:lpstr>Gill Sans MT</vt:lpstr>
      <vt:lpstr>Times New Roman</vt:lpstr>
      <vt:lpstr>Wingdings 2</vt:lpstr>
      <vt:lpstr>Arial</vt:lpstr>
      <vt:lpstr>Flow</vt:lpstr>
      <vt:lpstr>Custom Design</vt:lpstr>
      <vt:lpstr>PowerPoint Presentation</vt:lpstr>
      <vt:lpstr>Application Programming Interfaces (API)</vt:lpstr>
      <vt:lpstr>APIs, Continued</vt:lpstr>
      <vt:lpstr>History of Web APIs</vt:lpstr>
      <vt:lpstr>APIs vs. Web Services</vt:lpstr>
      <vt:lpstr>Web APIs</vt:lpstr>
      <vt:lpstr>HTTP</vt:lpstr>
      <vt:lpstr>HTTP</vt:lpstr>
      <vt:lpstr>HTTP/1.1</vt:lpstr>
      <vt:lpstr>URLs</vt:lpstr>
      <vt:lpstr>Verbs</vt:lpstr>
      <vt:lpstr>Verbs, cont.</vt:lpstr>
      <vt:lpstr>Status Codes</vt:lpstr>
      <vt:lpstr>1xx: Informational Messages</vt:lpstr>
      <vt:lpstr>2xx: Successful</vt:lpstr>
      <vt:lpstr>3xx: Redirection</vt:lpstr>
      <vt:lpstr>4xx: Client Error</vt:lpstr>
      <vt:lpstr>5xx: Server Error</vt:lpstr>
      <vt:lpstr>Request / Response</vt:lpstr>
      <vt:lpstr>PowerPoint Presentation</vt:lpstr>
      <vt:lpstr>General Headers</vt:lpstr>
      <vt:lpstr>General Headers</vt:lpstr>
      <vt:lpstr>Entity Headers</vt:lpstr>
      <vt:lpstr>Entity Headers</vt:lpstr>
      <vt:lpstr>Request Format</vt:lpstr>
      <vt:lpstr>Example</vt:lpstr>
      <vt:lpstr>Request Headers</vt:lpstr>
      <vt:lpstr>Request Headers</vt:lpstr>
      <vt:lpstr>User-Agent</vt:lpstr>
      <vt:lpstr>Modified-Since:</vt:lpstr>
      <vt:lpstr>Authorization:</vt:lpstr>
      <vt:lpstr>Response Format</vt:lpstr>
      <vt:lpstr>Response Format</vt:lpstr>
      <vt:lpstr>Chrome/Webkit Inspector</vt:lpstr>
      <vt:lpstr>Fiddler</vt:lpstr>
      <vt:lpstr>Charles Proxy</vt:lpstr>
      <vt:lpstr>Node.JS</vt:lpstr>
      <vt:lpstr>ExpressJS Request</vt:lpstr>
      <vt:lpstr>ExpressJS Response</vt:lpstr>
      <vt:lpstr>PowerPoint Presentation</vt:lpstr>
      <vt:lpstr>PowerPoint Presentation</vt:lpstr>
      <vt:lpstr>PowerPoint Presentation</vt:lpstr>
      <vt:lpstr>PowerPoint Presentation</vt:lpstr>
      <vt:lpstr>PowerPoint Presentation</vt:lpstr>
      <vt:lpstr>PowerPoint Presentation</vt:lpstr>
      <vt:lpstr>HTTP Connections</vt:lpstr>
      <vt:lpstr>HTTPS</vt:lpstr>
      <vt:lpstr>HTTP Connection</vt:lpstr>
      <vt:lpstr>HTTP Connection, cont.</vt:lpstr>
      <vt:lpstr>HTTP Connections</vt:lpstr>
      <vt:lpstr>Parallel Connections</vt:lpstr>
      <vt:lpstr>HTTP Servers</vt:lpstr>
      <vt:lpstr>Identification</vt:lpstr>
      <vt:lpstr>Identification</vt:lpstr>
      <vt:lpstr>Cookies</vt:lpstr>
      <vt:lpstr>Basic Auth</vt:lpstr>
      <vt:lpstr>Basic Auth</vt:lpstr>
      <vt:lpstr>Proxy Auth</vt:lpstr>
      <vt:lpstr>Digest Auth</vt:lpstr>
      <vt:lpstr>Secure HTTP</vt:lpstr>
      <vt:lpstr>Certificates</vt:lpstr>
      <vt:lpstr>Certificates, cont.</vt:lpstr>
      <vt:lpstr>HTTP Caching</vt:lpstr>
      <vt:lpstr>HTTP Caching</vt:lpstr>
      <vt:lpstr>Cache</vt:lpstr>
      <vt:lpstr>Cache Response Headers</vt:lpstr>
      <vt:lpstr>Cache Control Headers</vt:lpstr>
      <vt:lpstr>Documentation Expiration</vt:lpstr>
      <vt:lpstr>Documentation Expiration </vt:lpstr>
      <vt:lpstr>Server Revalidation</vt:lpstr>
      <vt:lpstr>Server Revalidation</vt:lpstr>
      <vt:lpstr>Controlling Cache</vt:lpstr>
      <vt:lpstr>Cache-Control</vt:lpstr>
      <vt:lpstr>Cache-Control Client</vt:lpstr>
      <vt:lpstr>HTTP/2</vt:lpstr>
      <vt:lpstr>HTTP/1.0</vt:lpstr>
      <vt:lpstr>HTTP/1.0 with KeepAlive</vt:lpstr>
      <vt:lpstr>HTTP/1.1 with Pipelining</vt:lpstr>
      <vt:lpstr>HTTP/1.1</vt:lpstr>
      <vt:lpstr>Domain Sharding</vt:lpstr>
      <vt:lpstr>HTTP/1.1 with Pipelining</vt:lpstr>
      <vt:lpstr>SPDY</vt:lpstr>
      <vt:lpstr>Multiplexing</vt:lpstr>
      <vt:lpstr>SPDY</vt:lpstr>
      <vt:lpstr>HTTP Header</vt:lpstr>
      <vt:lpstr>PowerPoint Presentation</vt:lpstr>
      <vt:lpstr>Closure</vt:lpstr>
      <vt:lpstr>Closure</vt:lpstr>
      <vt:lpstr>Closure</vt:lpstr>
      <vt:lpstr>Closure</vt:lpstr>
      <vt:lpstr>Closure</vt:lpstr>
      <vt:lpstr>Closure</vt:lpstr>
      <vt:lpstr>Closure</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Boarding &amp; Underwriting</dc:title>
  <dc:creator>Peter</dc:creator>
  <cp:lastModifiedBy>Shawn McCarthy</cp:lastModifiedBy>
  <cp:revision>54</cp:revision>
  <dcterms:created xsi:type="dcterms:W3CDTF">2014-12-05T03:39:58Z</dcterms:created>
  <dcterms:modified xsi:type="dcterms:W3CDTF">2017-01-26T04:20:31Z</dcterms:modified>
</cp:coreProperties>
</file>